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25" r:id="rId2"/>
    <p:sldMasterId id="2147483737" r:id="rId3"/>
  </p:sldMasterIdLst>
  <p:notesMasterIdLst>
    <p:notesMasterId r:id="rId32"/>
  </p:notesMasterIdLst>
  <p:handoutMasterIdLst>
    <p:handoutMasterId r:id="rId33"/>
  </p:handoutMasterIdLst>
  <p:sldIdLst>
    <p:sldId id="530" r:id="rId4"/>
    <p:sldId id="633" r:id="rId5"/>
    <p:sldId id="632" r:id="rId6"/>
    <p:sldId id="634" r:id="rId7"/>
    <p:sldId id="661" r:id="rId8"/>
    <p:sldId id="664" r:id="rId9"/>
    <p:sldId id="666" r:id="rId10"/>
    <p:sldId id="635" r:id="rId11"/>
    <p:sldId id="663" r:id="rId12"/>
    <p:sldId id="667" r:id="rId13"/>
    <p:sldId id="668" r:id="rId14"/>
    <p:sldId id="636" r:id="rId15"/>
    <p:sldId id="662" r:id="rId16"/>
    <p:sldId id="637" r:id="rId17"/>
    <p:sldId id="638" r:id="rId18"/>
    <p:sldId id="674" r:id="rId19"/>
    <p:sldId id="675" r:id="rId20"/>
    <p:sldId id="660" r:id="rId21"/>
    <p:sldId id="669" r:id="rId22"/>
    <p:sldId id="670" r:id="rId23"/>
    <p:sldId id="639" r:id="rId24"/>
    <p:sldId id="640" r:id="rId25"/>
    <p:sldId id="641" r:id="rId26"/>
    <p:sldId id="672" r:id="rId27"/>
    <p:sldId id="676" r:id="rId28"/>
    <p:sldId id="677" r:id="rId29"/>
    <p:sldId id="671" r:id="rId30"/>
    <p:sldId id="603" r:id="rId31"/>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FF"/>
    <a:srgbClr val="66FFFF"/>
    <a:srgbClr val="33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32" autoAdjust="0"/>
    <p:restoredTop sz="91667" autoAdjust="0"/>
  </p:normalViewPr>
  <p:slideViewPr>
    <p:cSldViewPr snapToGrid="0">
      <p:cViewPr varScale="1">
        <p:scale>
          <a:sx n="69" d="100"/>
          <a:sy n="69" d="100"/>
        </p:scale>
        <p:origin x="480" y="52"/>
      </p:cViewPr>
      <p:guideLst>
        <p:guide orient="horz" pos="2160"/>
        <p:guide pos="3840"/>
      </p:guideLst>
    </p:cSldViewPr>
  </p:slideViewPr>
  <p:notesTextViewPr>
    <p:cViewPr>
      <p:scale>
        <a:sx n="1" d="1"/>
        <a:sy n="1" d="1"/>
      </p:scale>
      <p:origin x="0" y="0"/>
    </p:cViewPr>
  </p:notesTextViewPr>
  <p:sorterViewPr>
    <p:cViewPr>
      <p:scale>
        <a:sx n="100" d="100"/>
        <a:sy n="100" d="100"/>
      </p:scale>
      <p:origin x="0" y="1015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handoutMaster" Target="handoutMasters/handoutMaster1.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2.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A07A1F-861D-4BD3-AA0E-4030B471FC46}" type="doc">
      <dgm:prSet loTypeId="urn:microsoft.com/office/officeart/2005/8/layout/cycle8" loCatId="cycle" qsTypeId="urn:microsoft.com/office/officeart/2005/8/quickstyle/simple1" qsCatId="simple" csTypeId="urn:microsoft.com/office/officeart/2005/8/colors/colorful3" csCatId="colorful" phldr="1"/>
      <dgm:spPr/>
    </dgm:pt>
    <dgm:pt modelId="{08047CD8-7B9E-4156-A388-957A6B8FCCA6}">
      <dgm:prSet phldrT="[Text]" custT="1"/>
      <dgm:spPr/>
      <dgm:t>
        <a:bodyPr/>
        <a:lstStyle/>
        <a:p>
          <a:r>
            <a:rPr lang="en-US" sz="2400" b="1" dirty="0" err="1" smtClean="0"/>
            <a:t>Reprod-uctive</a:t>
          </a:r>
          <a:endParaRPr lang="en-US" sz="2400" b="1" dirty="0"/>
        </a:p>
      </dgm:t>
    </dgm:pt>
    <dgm:pt modelId="{717D159E-66FA-4744-B7FE-BB512CCB7E8B}" type="parTrans" cxnId="{FD95E5FE-E744-42A5-9442-A377E04EE398}">
      <dgm:prSet/>
      <dgm:spPr/>
      <dgm:t>
        <a:bodyPr/>
        <a:lstStyle/>
        <a:p>
          <a:endParaRPr lang="en-US"/>
        </a:p>
      </dgm:t>
    </dgm:pt>
    <dgm:pt modelId="{0BC3534D-865E-4C5D-BCE8-E22F5C792DFD}" type="sibTrans" cxnId="{FD95E5FE-E744-42A5-9442-A377E04EE398}">
      <dgm:prSet/>
      <dgm:spPr/>
      <dgm:t>
        <a:bodyPr/>
        <a:lstStyle/>
        <a:p>
          <a:endParaRPr lang="en-US"/>
        </a:p>
      </dgm:t>
    </dgm:pt>
    <dgm:pt modelId="{8B67B540-04AA-4CAE-A0F0-7D72591CEB39}">
      <dgm:prSet phldrT="[Text]" custT="1"/>
      <dgm:spPr/>
      <dgm:t>
        <a:bodyPr/>
        <a:lstStyle/>
        <a:p>
          <a:r>
            <a:rPr lang="en-US" sz="2400" b="1" dirty="0" smtClean="0"/>
            <a:t>Child</a:t>
          </a:r>
          <a:endParaRPr lang="en-US" sz="2400" b="1" dirty="0"/>
        </a:p>
      </dgm:t>
    </dgm:pt>
    <dgm:pt modelId="{3090629B-8544-4531-B2C6-C9694B3E885F}" type="parTrans" cxnId="{15CBA01A-EB72-4540-9F02-0EA28BFD7A58}">
      <dgm:prSet/>
      <dgm:spPr/>
      <dgm:t>
        <a:bodyPr/>
        <a:lstStyle/>
        <a:p>
          <a:endParaRPr lang="en-US"/>
        </a:p>
      </dgm:t>
    </dgm:pt>
    <dgm:pt modelId="{9E311D3B-B8D0-43B8-BD60-03B324E8552F}" type="sibTrans" cxnId="{15CBA01A-EB72-4540-9F02-0EA28BFD7A58}">
      <dgm:prSet/>
      <dgm:spPr/>
      <dgm:t>
        <a:bodyPr/>
        <a:lstStyle/>
        <a:p>
          <a:endParaRPr lang="en-US"/>
        </a:p>
      </dgm:t>
    </dgm:pt>
    <dgm:pt modelId="{3279BDBF-0B72-4E05-9CA4-07E1F892F824}">
      <dgm:prSet phldrT="[Text]" custT="1"/>
      <dgm:spPr/>
      <dgm:t>
        <a:bodyPr/>
        <a:lstStyle/>
        <a:p>
          <a:r>
            <a:rPr lang="en-US" sz="2400" b="1" dirty="0" err="1" smtClean="0"/>
            <a:t>Adoles</a:t>
          </a:r>
          <a:r>
            <a:rPr lang="en-US" sz="2400" b="1" dirty="0" smtClean="0"/>
            <a:t>-cent</a:t>
          </a:r>
          <a:endParaRPr lang="en-US" sz="2400" b="1" dirty="0"/>
        </a:p>
      </dgm:t>
    </dgm:pt>
    <dgm:pt modelId="{91933BBA-27D4-47C2-896B-0DE3299F68C5}" type="parTrans" cxnId="{58C594C2-3B35-44D3-9897-F47A272B2292}">
      <dgm:prSet/>
      <dgm:spPr/>
      <dgm:t>
        <a:bodyPr/>
        <a:lstStyle/>
        <a:p>
          <a:endParaRPr lang="en-US"/>
        </a:p>
      </dgm:t>
    </dgm:pt>
    <dgm:pt modelId="{D9AC026E-CE61-4423-BB42-6418D89FAFB7}" type="sibTrans" cxnId="{58C594C2-3B35-44D3-9897-F47A272B2292}">
      <dgm:prSet/>
      <dgm:spPr/>
      <dgm:t>
        <a:bodyPr/>
        <a:lstStyle/>
        <a:p>
          <a:endParaRPr lang="en-US"/>
        </a:p>
      </dgm:t>
    </dgm:pt>
    <dgm:pt modelId="{F2A066D8-A401-417D-A437-F3A197862FE3}">
      <dgm:prSet custT="1"/>
      <dgm:spPr/>
      <dgm:t>
        <a:bodyPr/>
        <a:lstStyle/>
        <a:p>
          <a:r>
            <a:rPr lang="en-US" sz="2400" b="1" dirty="0" smtClean="0"/>
            <a:t>Maternal</a:t>
          </a:r>
          <a:endParaRPr lang="en-US" sz="2400" b="1" dirty="0"/>
        </a:p>
      </dgm:t>
    </dgm:pt>
    <dgm:pt modelId="{E9A167E7-0D71-4DF3-90BC-AA8B666A554A}" type="parTrans" cxnId="{082A564D-1BFB-469F-B2CF-34407283C348}">
      <dgm:prSet/>
      <dgm:spPr/>
      <dgm:t>
        <a:bodyPr/>
        <a:lstStyle/>
        <a:p>
          <a:endParaRPr lang="en-US"/>
        </a:p>
      </dgm:t>
    </dgm:pt>
    <dgm:pt modelId="{67EF2DA8-9065-402B-99D7-C393CCD5ED1E}" type="sibTrans" cxnId="{082A564D-1BFB-469F-B2CF-34407283C348}">
      <dgm:prSet/>
      <dgm:spPr/>
      <dgm:t>
        <a:bodyPr/>
        <a:lstStyle/>
        <a:p>
          <a:endParaRPr lang="en-US"/>
        </a:p>
      </dgm:t>
    </dgm:pt>
    <dgm:pt modelId="{438D29BD-4BE4-4BEA-AB2C-8A4D11DE795C}">
      <dgm:prSet custT="1"/>
      <dgm:spPr/>
      <dgm:t>
        <a:bodyPr/>
        <a:lstStyle/>
        <a:p>
          <a:r>
            <a:rPr lang="en-US" sz="2400" b="1" dirty="0" smtClean="0"/>
            <a:t>New-born</a:t>
          </a:r>
          <a:endParaRPr lang="en-US" sz="2400" b="1" dirty="0"/>
        </a:p>
      </dgm:t>
    </dgm:pt>
    <dgm:pt modelId="{1CCF98B9-4C8A-4F13-B8C7-F4BEE951FAB4}" type="parTrans" cxnId="{5BDAE0DA-790A-4756-8175-956648DE6641}">
      <dgm:prSet/>
      <dgm:spPr/>
      <dgm:t>
        <a:bodyPr/>
        <a:lstStyle/>
        <a:p>
          <a:endParaRPr lang="en-US"/>
        </a:p>
      </dgm:t>
    </dgm:pt>
    <dgm:pt modelId="{ACFD073E-6EF9-4F88-861E-D5F054AC1510}" type="sibTrans" cxnId="{5BDAE0DA-790A-4756-8175-956648DE6641}">
      <dgm:prSet/>
      <dgm:spPr/>
      <dgm:t>
        <a:bodyPr/>
        <a:lstStyle/>
        <a:p>
          <a:endParaRPr lang="en-US"/>
        </a:p>
      </dgm:t>
    </dgm:pt>
    <dgm:pt modelId="{3AACD037-300E-4997-B40F-56CE0C8507F7}" type="pres">
      <dgm:prSet presAssocID="{54A07A1F-861D-4BD3-AA0E-4030B471FC46}" presName="compositeShape" presStyleCnt="0">
        <dgm:presLayoutVars>
          <dgm:chMax val="7"/>
          <dgm:dir/>
          <dgm:resizeHandles val="exact"/>
        </dgm:presLayoutVars>
      </dgm:prSet>
      <dgm:spPr/>
    </dgm:pt>
    <dgm:pt modelId="{E86F910F-86CC-4316-914F-876C6173A321}" type="pres">
      <dgm:prSet presAssocID="{54A07A1F-861D-4BD3-AA0E-4030B471FC46}" presName="wedge1" presStyleLbl="node1" presStyleIdx="0" presStyleCnt="5" custScaleX="91591" custScaleY="85362"/>
      <dgm:spPr/>
      <dgm:t>
        <a:bodyPr/>
        <a:lstStyle/>
        <a:p>
          <a:endParaRPr lang="en-US"/>
        </a:p>
      </dgm:t>
    </dgm:pt>
    <dgm:pt modelId="{25CCAF7D-4DB2-4B7E-BFC4-0499EE651E41}" type="pres">
      <dgm:prSet presAssocID="{54A07A1F-861D-4BD3-AA0E-4030B471FC46}" presName="dummy1a" presStyleCnt="0"/>
      <dgm:spPr/>
    </dgm:pt>
    <dgm:pt modelId="{6791881D-4048-4532-869B-FED40BA97763}" type="pres">
      <dgm:prSet presAssocID="{54A07A1F-861D-4BD3-AA0E-4030B471FC46}" presName="dummy1b" presStyleCnt="0"/>
      <dgm:spPr/>
    </dgm:pt>
    <dgm:pt modelId="{54B41F3C-C50B-4B11-A8A0-0144DB578B32}" type="pres">
      <dgm:prSet presAssocID="{54A07A1F-861D-4BD3-AA0E-4030B471FC46}" presName="wedge1Tx" presStyleLbl="node1" presStyleIdx="0" presStyleCnt="5">
        <dgm:presLayoutVars>
          <dgm:chMax val="0"/>
          <dgm:chPref val="0"/>
          <dgm:bulletEnabled val="1"/>
        </dgm:presLayoutVars>
      </dgm:prSet>
      <dgm:spPr/>
      <dgm:t>
        <a:bodyPr/>
        <a:lstStyle/>
        <a:p>
          <a:endParaRPr lang="en-US"/>
        </a:p>
      </dgm:t>
    </dgm:pt>
    <dgm:pt modelId="{23FD7BDB-2A3D-46BC-93D0-E27C074345E2}" type="pres">
      <dgm:prSet presAssocID="{54A07A1F-861D-4BD3-AA0E-4030B471FC46}" presName="wedge2" presStyleLbl="node1" presStyleIdx="1" presStyleCnt="5" custScaleX="91591" custScaleY="85362"/>
      <dgm:spPr/>
      <dgm:t>
        <a:bodyPr/>
        <a:lstStyle/>
        <a:p>
          <a:endParaRPr lang="en-US"/>
        </a:p>
      </dgm:t>
    </dgm:pt>
    <dgm:pt modelId="{0CDAF76D-63CA-4405-A727-829BF1BA0CAB}" type="pres">
      <dgm:prSet presAssocID="{54A07A1F-861D-4BD3-AA0E-4030B471FC46}" presName="dummy2a" presStyleCnt="0"/>
      <dgm:spPr/>
    </dgm:pt>
    <dgm:pt modelId="{C7D5615A-FBF8-4A8D-A6DF-A18BBE591084}" type="pres">
      <dgm:prSet presAssocID="{54A07A1F-861D-4BD3-AA0E-4030B471FC46}" presName="dummy2b" presStyleCnt="0"/>
      <dgm:spPr/>
    </dgm:pt>
    <dgm:pt modelId="{2295293E-A9E7-44DF-B771-8989AF9D912F}" type="pres">
      <dgm:prSet presAssocID="{54A07A1F-861D-4BD3-AA0E-4030B471FC46}" presName="wedge2Tx" presStyleLbl="node1" presStyleIdx="1" presStyleCnt="5">
        <dgm:presLayoutVars>
          <dgm:chMax val="0"/>
          <dgm:chPref val="0"/>
          <dgm:bulletEnabled val="1"/>
        </dgm:presLayoutVars>
      </dgm:prSet>
      <dgm:spPr/>
      <dgm:t>
        <a:bodyPr/>
        <a:lstStyle/>
        <a:p>
          <a:endParaRPr lang="en-US"/>
        </a:p>
      </dgm:t>
    </dgm:pt>
    <dgm:pt modelId="{1923B62D-BA33-4642-A273-5875E829BC3C}" type="pres">
      <dgm:prSet presAssocID="{54A07A1F-861D-4BD3-AA0E-4030B471FC46}" presName="wedge3" presStyleLbl="node1" presStyleIdx="2" presStyleCnt="5" custScaleX="91591" custScaleY="85362" custLinFactNeighborX="225" custLinFactNeighborY="45"/>
      <dgm:spPr/>
      <dgm:t>
        <a:bodyPr/>
        <a:lstStyle/>
        <a:p>
          <a:endParaRPr lang="en-US"/>
        </a:p>
      </dgm:t>
    </dgm:pt>
    <dgm:pt modelId="{B68C5A06-8E7B-4D68-BB48-116FC443C7C5}" type="pres">
      <dgm:prSet presAssocID="{54A07A1F-861D-4BD3-AA0E-4030B471FC46}" presName="dummy3a" presStyleCnt="0"/>
      <dgm:spPr/>
    </dgm:pt>
    <dgm:pt modelId="{74A13E6C-E7BF-4FB1-835D-4B1EDE606C44}" type="pres">
      <dgm:prSet presAssocID="{54A07A1F-861D-4BD3-AA0E-4030B471FC46}" presName="dummy3b" presStyleCnt="0"/>
      <dgm:spPr/>
    </dgm:pt>
    <dgm:pt modelId="{5E55B96E-141B-4821-8B1C-65D6DF41040A}" type="pres">
      <dgm:prSet presAssocID="{54A07A1F-861D-4BD3-AA0E-4030B471FC46}" presName="wedge3Tx" presStyleLbl="node1" presStyleIdx="2" presStyleCnt="5">
        <dgm:presLayoutVars>
          <dgm:chMax val="0"/>
          <dgm:chPref val="0"/>
          <dgm:bulletEnabled val="1"/>
        </dgm:presLayoutVars>
      </dgm:prSet>
      <dgm:spPr/>
      <dgm:t>
        <a:bodyPr/>
        <a:lstStyle/>
        <a:p>
          <a:endParaRPr lang="en-US"/>
        </a:p>
      </dgm:t>
    </dgm:pt>
    <dgm:pt modelId="{938534B5-8698-4CB7-8589-582B6909E7B9}" type="pres">
      <dgm:prSet presAssocID="{54A07A1F-861D-4BD3-AA0E-4030B471FC46}" presName="wedge4" presStyleLbl="node1" presStyleIdx="3" presStyleCnt="5" custScaleX="91591" custScaleY="85362"/>
      <dgm:spPr/>
      <dgm:t>
        <a:bodyPr/>
        <a:lstStyle/>
        <a:p>
          <a:endParaRPr lang="en-US"/>
        </a:p>
      </dgm:t>
    </dgm:pt>
    <dgm:pt modelId="{339A133F-92E0-4DC9-8BBD-DCA5C2F1B354}" type="pres">
      <dgm:prSet presAssocID="{54A07A1F-861D-4BD3-AA0E-4030B471FC46}" presName="dummy4a" presStyleCnt="0"/>
      <dgm:spPr/>
    </dgm:pt>
    <dgm:pt modelId="{158DB948-DDC1-4E82-B736-21F186CCF033}" type="pres">
      <dgm:prSet presAssocID="{54A07A1F-861D-4BD3-AA0E-4030B471FC46}" presName="dummy4b" presStyleCnt="0"/>
      <dgm:spPr/>
    </dgm:pt>
    <dgm:pt modelId="{222D50E9-ED6A-460F-9B1E-AE8AC279ADBE}" type="pres">
      <dgm:prSet presAssocID="{54A07A1F-861D-4BD3-AA0E-4030B471FC46}" presName="wedge4Tx" presStyleLbl="node1" presStyleIdx="3" presStyleCnt="5">
        <dgm:presLayoutVars>
          <dgm:chMax val="0"/>
          <dgm:chPref val="0"/>
          <dgm:bulletEnabled val="1"/>
        </dgm:presLayoutVars>
      </dgm:prSet>
      <dgm:spPr/>
      <dgm:t>
        <a:bodyPr/>
        <a:lstStyle/>
        <a:p>
          <a:endParaRPr lang="en-US"/>
        </a:p>
      </dgm:t>
    </dgm:pt>
    <dgm:pt modelId="{733D97E5-AF4B-49FC-B181-011DBD21B4C8}" type="pres">
      <dgm:prSet presAssocID="{54A07A1F-861D-4BD3-AA0E-4030B471FC46}" presName="wedge5" presStyleLbl="node1" presStyleIdx="4" presStyleCnt="5" custScaleX="91591" custScaleY="85362"/>
      <dgm:spPr/>
      <dgm:t>
        <a:bodyPr/>
        <a:lstStyle/>
        <a:p>
          <a:endParaRPr lang="en-US"/>
        </a:p>
      </dgm:t>
    </dgm:pt>
    <dgm:pt modelId="{4E27797A-CDB7-4A98-B278-D8A639AA44AC}" type="pres">
      <dgm:prSet presAssocID="{54A07A1F-861D-4BD3-AA0E-4030B471FC46}" presName="dummy5a" presStyleCnt="0"/>
      <dgm:spPr/>
    </dgm:pt>
    <dgm:pt modelId="{851B47FC-6580-4A85-AC2E-1E3E200AC422}" type="pres">
      <dgm:prSet presAssocID="{54A07A1F-861D-4BD3-AA0E-4030B471FC46}" presName="dummy5b" presStyleCnt="0"/>
      <dgm:spPr/>
    </dgm:pt>
    <dgm:pt modelId="{EFE382D0-0020-4DA3-9F0F-4CC87B48DF85}" type="pres">
      <dgm:prSet presAssocID="{54A07A1F-861D-4BD3-AA0E-4030B471FC46}" presName="wedge5Tx" presStyleLbl="node1" presStyleIdx="4" presStyleCnt="5">
        <dgm:presLayoutVars>
          <dgm:chMax val="0"/>
          <dgm:chPref val="0"/>
          <dgm:bulletEnabled val="1"/>
        </dgm:presLayoutVars>
      </dgm:prSet>
      <dgm:spPr/>
      <dgm:t>
        <a:bodyPr/>
        <a:lstStyle/>
        <a:p>
          <a:endParaRPr lang="en-US"/>
        </a:p>
      </dgm:t>
    </dgm:pt>
    <dgm:pt modelId="{B62ED4D6-3618-4EAE-A40A-0D1862F7070A}" type="pres">
      <dgm:prSet presAssocID="{0BC3534D-865E-4C5D-BCE8-E22F5C792DFD}" presName="arrowWedge1" presStyleLbl="fgSibTrans2D1" presStyleIdx="0" presStyleCnt="5"/>
      <dgm:spPr/>
    </dgm:pt>
    <dgm:pt modelId="{EE477D2B-B3B3-4C3C-8DC5-BC8A04CC19F7}" type="pres">
      <dgm:prSet presAssocID="{67EF2DA8-9065-402B-99D7-C393CCD5ED1E}" presName="arrowWedge2" presStyleLbl="fgSibTrans2D1" presStyleIdx="1" presStyleCnt="5"/>
      <dgm:spPr/>
    </dgm:pt>
    <dgm:pt modelId="{1CD2CACE-DA1C-4D96-8AEF-AB450673DC96}" type="pres">
      <dgm:prSet presAssocID="{ACFD073E-6EF9-4F88-861E-D5F054AC1510}" presName="arrowWedge3" presStyleLbl="fgSibTrans2D1" presStyleIdx="2" presStyleCnt="5"/>
      <dgm:spPr/>
    </dgm:pt>
    <dgm:pt modelId="{A417B240-F9C6-410F-9362-2F566503731B}" type="pres">
      <dgm:prSet presAssocID="{9E311D3B-B8D0-43B8-BD60-03B324E8552F}" presName="arrowWedge4" presStyleLbl="fgSibTrans2D1" presStyleIdx="3" presStyleCnt="5"/>
      <dgm:spPr/>
    </dgm:pt>
    <dgm:pt modelId="{A1774045-B1B8-4772-BE37-31D03F68B47A}" type="pres">
      <dgm:prSet presAssocID="{D9AC026E-CE61-4423-BB42-6418D89FAFB7}" presName="arrowWedge5" presStyleLbl="fgSibTrans2D1" presStyleIdx="4" presStyleCnt="5"/>
      <dgm:spPr/>
    </dgm:pt>
  </dgm:ptLst>
  <dgm:cxnLst>
    <dgm:cxn modelId="{15CBA01A-EB72-4540-9F02-0EA28BFD7A58}" srcId="{54A07A1F-861D-4BD3-AA0E-4030B471FC46}" destId="{8B67B540-04AA-4CAE-A0F0-7D72591CEB39}" srcOrd="3" destOrd="0" parTransId="{3090629B-8544-4531-B2C6-C9694B3E885F}" sibTransId="{9E311D3B-B8D0-43B8-BD60-03B324E8552F}"/>
    <dgm:cxn modelId="{72D12915-AB35-4D3B-A199-ADB42572697A}" type="presOf" srcId="{08047CD8-7B9E-4156-A388-957A6B8FCCA6}" destId="{E86F910F-86CC-4316-914F-876C6173A321}" srcOrd="0" destOrd="0" presId="urn:microsoft.com/office/officeart/2005/8/layout/cycle8"/>
    <dgm:cxn modelId="{EA9A2314-4139-4D67-AF23-FB2C6C184745}" type="presOf" srcId="{08047CD8-7B9E-4156-A388-957A6B8FCCA6}" destId="{54B41F3C-C50B-4B11-A8A0-0144DB578B32}" srcOrd="1" destOrd="0" presId="urn:microsoft.com/office/officeart/2005/8/layout/cycle8"/>
    <dgm:cxn modelId="{FD95E5FE-E744-42A5-9442-A377E04EE398}" srcId="{54A07A1F-861D-4BD3-AA0E-4030B471FC46}" destId="{08047CD8-7B9E-4156-A388-957A6B8FCCA6}" srcOrd="0" destOrd="0" parTransId="{717D159E-66FA-4744-B7FE-BB512CCB7E8B}" sibTransId="{0BC3534D-865E-4C5D-BCE8-E22F5C792DFD}"/>
    <dgm:cxn modelId="{5BDAE0DA-790A-4756-8175-956648DE6641}" srcId="{54A07A1F-861D-4BD3-AA0E-4030B471FC46}" destId="{438D29BD-4BE4-4BEA-AB2C-8A4D11DE795C}" srcOrd="2" destOrd="0" parTransId="{1CCF98B9-4C8A-4F13-B8C7-F4BEE951FAB4}" sibTransId="{ACFD073E-6EF9-4F88-861E-D5F054AC1510}"/>
    <dgm:cxn modelId="{F6E9281E-17EF-40F7-89CE-0B03A60A808E}" type="presOf" srcId="{3279BDBF-0B72-4E05-9CA4-07E1F892F824}" destId="{733D97E5-AF4B-49FC-B181-011DBD21B4C8}" srcOrd="0" destOrd="0" presId="urn:microsoft.com/office/officeart/2005/8/layout/cycle8"/>
    <dgm:cxn modelId="{082A564D-1BFB-469F-B2CF-34407283C348}" srcId="{54A07A1F-861D-4BD3-AA0E-4030B471FC46}" destId="{F2A066D8-A401-417D-A437-F3A197862FE3}" srcOrd="1" destOrd="0" parTransId="{E9A167E7-0D71-4DF3-90BC-AA8B666A554A}" sibTransId="{67EF2DA8-9065-402B-99D7-C393CCD5ED1E}"/>
    <dgm:cxn modelId="{58C594C2-3B35-44D3-9897-F47A272B2292}" srcId="{54A07A1F-861D-4BD3-AA0E-4030B471FC46}" destId="{3279BDBF-0B72-4E05-9CA4-07E1F892F824}" srcOrd="4" destOrd="0" parTransId="{91933BBA-27D4-47C2-896B-0DE3299F68C5}" sibTransId="{D9AC026E-CE61-4423-BB42-6418D89FAFB7}"/>
    <dgm:cxn modelId="{2C529E6B-6688-463C-8310-AB2AD01826C7}" type="presOf" srcId="{3279BDBF-0B72-4E05-9CA4-07E1F892F824}" destId="{EFE382D0-0020-4DA3-9F0F-4CC87B48DF85}" srcOrd="1" destOrd="0" presId="urn:microsoft.com/office/officeart/2005/8/layout/cycle8"/>
    <dgm:cxn modelId="{B7DDF7A0-9971-44DD-A9DC-59B367E4026A}" type="presOf" srcId="{F2A066D8-A401-417D-A437-F3A197862FE3}" destId="{2295293E-A9E7-44DF-B771-8989AF9D912F}" srcOrd="1" destOrd="0" presId="urn:microsoft.com/office/officeart/2005/8/layout/cycle8"/>
    <dgm:cxn modelId="{02597068-7A34-4AC4-B03E-87F552296AE4}" type="presOf" srcId="{438D29BD-4BE4-4BEA-AB2C-8A4D11DE795C}" destId="{5E55B96E-141B-4821-8B1C-65D6DF41040A}" srcOrd="1" destOrd="0" presId="urn:microsoft.com/office/officeart/2005/8/layout/cycle8"/>
    <dgm:cxn modelId="{3D6F8D80-FD8E-4AFF-AF83-D8BF97EAA420}" type="presOf" srcId="{54A07A1F-861D-4BD3-AA0E-4030B471FC46}" destId="{3AACD037-300E-4997-B40F-56CE0C8507F7}" srcOrd="0" destOrd="0" presId="urn:microsoft.com/office/officeart/2005/8/layout/cycle8"/>
    <dgm:cxn modelId="{7D3E5D87-C30B-410D-9C51-AC3682A66453}" type="presOf" srcId="{8B67B540-04AA-4CAE-A0F0-7D72591CEB39}" destId="{222D50E9-ED6A-460F-9B1E-AE8AC279ADBE}" srcOrd="1" destOrd="0" presId="urn:microsoft.com/office/officeart/2005/8/layout/cycle8"/>
    <dgm:cxn modelId="{24A4F1BD-8353-443F-A534-40C78FA23D84}" type="presOf" srcId="{F2A066D8-A401-417D-A437-F3A197862FE3}" destId="{23FD7BDB-2A3D-46BC-93D0-E27C074345E2}" srcOrd="0" destOrd="0" presId="urn:microsoft.com/office/officeart/2005/8/layout/cycle8"/>
    <dgm:cxn modelId="{358422F8-34A3-4CBC-998D-E8F5F550658C}" type="presOf" srcId="{438D29BD-4BE4-4BEA-AB2C-8A4D11DE795C}" destId="{1923B62D-BA33-4642-A273-5875E829BC3C}" srcOrd="0" destOrd="0" presId="urn:microsoft.com/office/officeart/2005/8/layout/cycle8"/>
    <dgm:cxn modelId="{67A9A60C-C34E-4E34-8E18-27E282727535}" type="presOf" srcId="{8B67B540-04AA-4CAE-A0F0-7D72591CEB39}" destId="{938534B5-8698-4CB7-8589-582B6909E7B9}" srcOrd="0" destOrd="0" presId="urn:microsoft.com/office/officeart/2005/8/layout/cycle8"/>
    <dgm:cxn modelId="{A74A2C9C-0469-418D-BE83-D2BCE805131B}" type="presParOf" srcId="{3AACD037-300E-4997-B40F-56CE0C8507F7}" destId="{E86F910F-86CC-4316-914F-876C6173A321}" srcOrd="0" destOrd="0" presId="urn:microsoft.com/office/officeart/2005/8/layout/cycle8"/>
    <dgm:cxn modelId="{C3B6A9B6-3001-4608-8927-387417AF74A4}" type="presParOf" srcId="{3AACD037-300E-4997-B40F-56CE0C8507F7}" destId="{25CCAF7D-4DB2-4B7E-BFC4-0499EE651E41}" srcOrd="1" destOrd="0" presId="urn:microsoft.com/office/officeart/2005/8/layout/cycle8"/>
    <dgm:cxn modelId="{65C479F6-C1A8-40C8-8C7D-1CAA291F3D43}" type="presParOf" srcId="{3AACD037-300E-4997-B40F-56CE0C8507F7}" destId="{6791881D-4048-4532-869B-FED40BA97763}" srcOrd="2" destOrd="0" presId="urn:microsoft.com/office/officeart/2005/8/layout/cycle8"/>
    <dgm:cxn modelId="{F007FFC2-6B69-4D6A-B69F-757BF4321A20}" type="presParOf" srcId="{3AACD037-300E-4997-B40F-56CE0C8507F7}" destId="{54B41F3C-C50B-4B11-A8A0-0144DB578B32}" srcOrd="3" destOrd="0" presId="urn:microsoft.com/office/officeart/2005/8/layout/cycle8"/>
    <dgm:cxn modelId="{5E21B69A-864D-4ED1-A333-203D19A6EA09}" type="presParOf" srcId="{3AACD037-300E-4997-B40F-56CE0C8507F7}" destId="{23FD7BDB-2A3D-46BC-93D0-E27C074345E2}" srcOrd="4" destOrd="0" presId="urn:microsoft.com/office/officeart/2005/8/layout/cycle8"/>
    <dgm:cxn modelId="{C5B6CCEC-C4B3-4E78-A461-102ABB49BF3C}" type="presParOf" srcId="{3AACD037-300E-4997-B40F-56CE0C8507F7}" destId="{0CDAF76D-63CA-4405-A727-829BF1BA0CAB}" srcOrd="5" destOrd="0" presId="urn:microsoft.com/office/officeart/2005/8/layout/cycle8"/>
    <dgm:cxn modelId="{ADEC7520-32C4-46E7-B335-40D557709C78}" type="presParOf" srcId="{3AACD037-300E-4997-B40F-56CE0C8507F7}" destId="{C7D5615A-FBF8-4A8D-A6DF-A18BBE591084}" srcOrd="6" destOrd="0" presId="urn:microsoft.com/office/officeart/2005/8/layout/cycle8"/>
    <dgm:cxn modelId="{76D0F621-AC91-4AC4-A076-3C4472004813}" type="presParOf" srcId="{3AACD037-300E-4997-B40F-56CE0C8507F7}" destId="{2295293E-A9E7-44DF-B771-8989AF9D912F}" srcOrd="7" destOrd="0" presId="urn:microsoft.com/office/officeart/2005/8/layout/cycle8"/>
    <dgm:cxn modelId="{39E124D7-D8F7-4578-A388-2A88A423CD3F}" type="presParOf" srcId="{3AACD037-300E-4997-B40F-56CE0C8507F7}" destId="{1923B62D-BA33-4642-A273-5875E829BC3C}" srcOrd="8" destOrd="0" presId="urn:microsoft.com/office/officeart/2005/8/layout/cycle8"/>
    <dgm:cxn modelId="{15263D3A-73B1-4E4E-BE12-98BD4E517261}" type="presParOf" srcId="{3AACD037-300E-4997-B40F-56CE0C8507F7}" destId="{B68C5A06-8E7B-4D68-BB48-116FC443C7C5}" srcOrd="9" destOrd="0" presId="urn:microsoft.com/office/officeart/2005/8/layout/cycle8"/>
    <dgm:cxn modelId="{2EDFB630-4278-44EF-84BF-997DBBF7CFB3}" type="presParOf" srcId="{3AACD037-300E-4997-B40F-56CE0C8507F7}" destId="{74A13E6C-E7BF-4FB1-835D-4B1EDE606C44}" srcOrd="10" destOrd="0" presId="urn:microsoft.com/office/officeart/2005/8/layout/cycle8"/>
    <dgm:cxn modelId="{6079E1D3-192F-41AA-A9F1-824802555D7B}" type="presParOf" srcId="{3AACD037-300E-4997-B40F-56CE0C8507F7}" destId="{5E55B96E-141B-4821-8B1C-65D6DF41040A}" srcOrd="11" destOrd="0" presId="urn:microsoft.com/office/officeart/2005/8/layout/cycle8"/>
    <dgm:cxn modelId="{3674F40C-51F9-4917-97EC-C3A404FEA876}" type="presParOf" srcId="{3AACD037-300E-4997-B40F-56CE0C8507F7}" destId="{938534B5-8698-4CB7-8589-582B6909E7B9}" srcOrd="12" destOrd="0" presId="urn:microsoft.com/office/officeart/2005/8/layout/cycle8"/>
    <dgm:cxn modelId="{F5A3914C-DC82-4FD4-8529-4D9961B6D54F}" type="presParOf" srcId="{3AACD037-300E-4997-B40F-56CE0C8507F7}" destId="{339A133F-92E0-4DC9-8BBD-DCA5C2F1B354}" srcOrd="13" destOrd="0" presId="urn:microsoft.com/office/officeart/2005/8/layout/cycle8"/>
    <dgm:cxn modelId="{2496DE98-4CB6-458A-9955-1730803754CA}" type="presParOf" srcId="{3AACD037-300E-4997-B40F-56CE0C8507F7}" destId="{158DB948-DDC1-4E82-B736-21F186CCF033}" srcOrd="14" destOrd="0" presId="urn:microsoft.com/office/officeart/2005/8/layout/cycle8"/>
    <dgm:cxn modelId="{E470119C-9404-4913-AD2B-1CFAE51EAEAE}" type="presParOf" srcId="{3AACD037-300E-4997-B40F-56CE0C8507F7}" destId="{222D50E9-ED6A-460F-9B1E-AE8AC279ADBE}" srcOrd="15" destOrd="0" presId="urn:microsoft.com/office/officeart/2005/8/layout/cycle8"/>
    <dgm:cxn modelId="{E7EFF95D-2B48-4B5D-B157-762239F0F423}" type="presParOf" srcId="{3AACD037-300E-4997-B40F-56CE0C8507F7}" destId="{733D97E5-AF4B-49FC-B181-011DBD21B4C8}" srcOrd="16" destOrd="0" presId="urn:microsoft.com/office/officeart/2005/8/layout/cycle8"/>
    <dgm:cxn modelId="{5DDC7D8D-C795-4673-8221-7E20D08FC5CD}" type="presParOf" srcId="{3AACD037-300E-4997-B40F-56CE0C8507F7}" destId="{4E27797A-CDB7-4A98-B278-D8A639AA44AC}" srcOrd="17" destOrd="0" presId="urn:microsoft.com/office/officeart/2005/8/layout/cycle8"/>
    <dgm:cxn modelId="{6CF96789-382C-4B5A-871C-7C9A7680153E}" type="presParOf" srcId="{3AACD037-300E-4997-B40F-56CE0C8507F7}" destId="{851B47FC-6580-4A85-AC2E-1E3E200AC422}" srcOrd="18" destOrd="0" presId="urn:microsoft.com/office/officeart/2005/8/layout/cycle8"/>
    <dgm:cxn modelId="{29FDEDEF-9959-4CD7-8830-4105BB824AB9}" type="presParOf" srcId="{3AACD037-300E-4997-B40F-56CE0C8507F7}" destId="{EFE382D0-0020-4DA3-9F0F-4CC87B48DF85}" srcOrd="19" destOrd="0" presId="urn:microsoft.com/office/officeart/2005/8/layout/cycle8"/>
    <dgm:cxn modelId="{B692328E-266C-44BF-B7CA-777A40F9D284}" type="presParOf" srcId="{3AACD037-300E-4997-B40F-56CE0C8507F7}" destId="{B62ED4D6-3618-4EAE-A40A-0D1862F7070A}" srcOrd="20" destOrd="0" presId="urn:microsoft.com/office/officeart/2005/8/layout/cycle8"/>
    <dgm:cxn modelId="{53493936-6066-4650-8302-C001D8147FA0}" type="presParOf" srcId="{3AACD037-300E-4997-B40F-56CE0C8507F7}" destId="{EE477D2B-B3B3-4C3C-8DC5-BC8A04CC19F7}" srcOrd="21" destOrd="0" presId="urn:microsoft.com/office/officeart/2005/8/layout/cycle8"/>
    <dgm:cxn modelId="{1B3C8C31-4777-450D-8624-7D8551551BA4}" type="presParOf" srcId="{3AACD037-300E-4997-B40F-56CE0C8507F7}" destId="{1CD2CACE-DA1C-4D96-8AEF-AB450673DC96}" srcOrd="22" destOrd="0" presId="urn:microsoft.com/office/officeart/2005/8/layout/cycle8"/>
    <dgm:cxn modelId="{A03DBB93-57BF-48EB-949B-28232D1AFDE0}" type="presParOf" srcId="{3AACD037-300E-4997-B40F-56CE0C8507F7}" destId="{A417B240-F9C6-410F-9362-2F566503731B}" srcOrd="23" destOrd="0" presId="urn:microsoft.com/office/officeart/2005/8/layout/cycle8"/>
    <dgm:cxn modelId="{10E60D47-13D8-420D-87E2-A46C223DD8E7}" type="presParOf" srcId="{3AACD037-300E-4997-B40F-56CE0C8507F7}" destId="{A1774045-B1B8-4772-BE37-31D03F68B47A}" srcOrd="24" destOrd="0" presId="urn:microsoft.com/office/officeart/2005/8/layout/cycle8"/>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6F910F-86CC-4316-914F-876C6173A321}">
      <dsp:nvSpPr>
        <dsp:cNvPr id="0" name=""/>
        <dsp:cNvSpPr/>
      </dsp:nvSpPr>
      <dsp:spPr>
        <a:xfrm>
          <a:off x="2149293" y="833804"/>
          <a:ext cx="4168929" cy="3885405"/>
        </a:xfrm>
        <a:prstGeom prst="pie">
          <a:avLst>
            <a:gd name="adj1" fmla="val 16200000"/>
            <a:gd name="adj2" fmla="val 2052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err="1" smtClean="0"/>
            <a:t>Reprod-uctive</a:t>
          </a:r>
          <a:endParaRPr lang="en-US" sz="2400" b="1" kern="1200" dirty="0"/>
        </a:p>
      </dsp:txBody>
      <dsp:txXfrm>
        <a:off x="4324085" y="1486922"/>
        <a:ext cx="1340013" cy="832586"/>
      </dsp:txXfrm>
    </dsp:sp>
    <dsp:sp modelId="{23FD7BDB-2A3D-46BC-93D0-E27C074345E2}">
      <dsp:nvSpPr>
        <dsp:cNvPr id="0" name=""/>
        <dsp:cNvSpPr/>
      </dsp:nvSpPr>
      <dsp:spPr>
        <a:xfrm>
          <a:off x="2188307" y="955182"/>
          <a:ext cx="4168929" cy="3885405"/>
        </a:xfrm>
        <a:prstGeom prst="pie">
          <a:avLst>
            <a:gd name="adj1" fmla="val 20520000"/>
            <a:gd name="adj2" fmla="val 3240000"/>
          </a:avLst>
        </a:prstGeom>
        <a:solidFill>
          <a:schemeClr val="accent3">
            <a:hueOff val="-1395243"/>
            <a:satOff val="-7643"/>
            <a:lumOff val="2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smtClean="0"/>
            <a:t>Maternal</a:t>
          </a:r>
          <a:endParaRPr lang="en-US" sz="2400" b="1" kern="1200" dirty="0"/>
        </a:p>
      </dsp:txBody>
      <dsp:txXfrm>
        <a:off x="4873297" y="2730442"/>
        <a:ext cx="1240752" cy="925096"/>
      </dsp:txXfrm>
    </dsp:sp>
    <dsp:sp modelId="{1923B62D-BA33-4642-A273-5875E829BC3C}">
      <dsp:nvSpPr>
        <dsp:cNvPr id="0" name=""/>
        <dsp:cNvSpPr/>
      </dsp:nvSpPr>
      <dsp:spPr>
        <a:xfrm>
          <a:off x="2095594" y="1032008"/>
          <a:ext cx="4168929" cy="3885405"/>
        </a:xfrm>
        <a:prstGeom prst="pie">
          <a:avLst>
            <a:gd name="adj1" fmla="val 3240000"/>
            <a:gd name="adj2" fmla="val 7560000"/>
          </a:avLst>
        </a:prstGeom>
        <a:solidFill>
          <a:schemeClr val="accent3">
            <a:hueOff val="-2790486"/>
            <a:satOff val="-15286"/>
            <a:lumOff val="470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smtClean="0"/>
            <a:t>New-born</a:t>
          </a:r>
          <a:endParaRPr lang="en-US" sz="2400" b="1" kern="1200" dirty="0"/>
        </a:p>
      </dsp:txBody>
      <dsp:txXfrm>
        <a:off x="3584497" y="3761042"/>
        <a:ext cx="1191122" cy="1017606"/>
      </dsp:txXfrm>
    </dsp:sp>
    <dsp:sp modelId="{938534B5-8698-4CB7-8589-582B6909E7B9}">
      <dsp:nvSpPr>
        <dsp:cNvPr id="0" name=""/>
        <dsp:cNvSpPr/>
      </dsp:nvSpPr>
      <dsp:spPr>
        <a:xfrm>
          <a:off x="1982398" y="955182"/>
          <a:ext cx="4168929" cy="3885405"/>
        </a:xfrm>
        <a:prstGeom prst="pie">
          <a:avLst>
            <a:gd name="adj1" fmla="val 7560000"/>
            <a:gd name="adj2" fmla="val 11880000"/>
          </a:avLst>
        </a:prstGeom>
        <a:solidFill>
          <a:schemeClr val="accent3">
            <a:hueOff val="-4185729"/>
            <a:satOff val="-22928"/>
            <a:lumOff val="70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smtClean="0"/>
            <a:t>Child</a:t>
          </a:r>
          <a:endParaRPr lang="en-US" sz="2400" b="1" kern="1200" dirty="0"/>
        </a:p>
      </dsp:txBody>
      <dsp:txXfrm>
        <a:off x="2225586" y="2730442"/>
        <a:ext cx="1240752" cy="925096"/>
      </dsp:txXfrm>
    </dsp:sp>
    <dsp:sp modelId="{733D97E5-AF4B-49FC-B181-011DBD21B4C8}">
      <dsp:nvSpPr>
        <dsp:cNvPr id="0" name=""/>
        <dsp:cNvSpPr/>
      </dsp:nvSpPr>
      <dsp:spPr>
        <a:xfrm>
          <a:off x="2021412" y="833804"/>
          <a:ext cx="4168929" cy="3885405"/>
        </a:xfrm>
        <a:prstGeom prst="pie">
          <a:avLst>
            <a:gd name="adj1" fmla="val 11880000"/>
            <a:gd name="adj2" fmla="val 16200000"/>
          </a:avLst>
        </a:prstGeom>
        <a:solidFill>
          <a:schemeClr val="accent3">
            <a:hueOff val="-5580972"/>
            <a:satOff val="-30571"/>
            <a:lumOff val="941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err="1" smtClean="0"/>
            <a:t>Adoles</a:t>
          </a:r>
          <a:r>
            <a:rPr lang="en-US" sz="2400" b="1" kern="1200" dirty="0" smtClean="0"/>
            <a:t>-cent</a:t>
          </a:r>
          <a:endParaRPr lang="en-US" sz="2400" b="1" kern="1200" dirty="0"/>
        </a:p>
      </dsp:txBody>
      <dsp:txXfrm>
        <a:off x="2675537" y="1486922"/>
        <a:ext cx="1340013" cy="832586"/>
      </dsp:txXfrm>
    </dsp:sp>
    <dsp:sp modelId="{B62ED4D6-3618-4EAE-A40A-0D1862F7070A}">
      <dsp:nvSpPr>
        <dsp:cNvPr id="0" name=""/>
        <dsp:cNvSpPr/>
      </dsp:nvSpPr>
      <dsp:spPr>
        <a:xfrm>
          <a:off x="1677446" y="221530"/>
          <a:ext cx="5115221" cy="5115221"/>
        </a:xfrm>
        <a:prstGeom prst="circularArrow">
          <a:avLst>
            <a:gd name="adj1" fmla="val 5085"/>
            <a:gd name="adj2" fmla="val 327528"/>
            <a:gd name="adj3" fmla="val 20192361"/>
            <a:gd name="adj4" fmla="val 16200324"/>
            <a:gd name="adj5" fmla="val 5932"/>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E477D2B-B3B3-4C3C-8DC5-BC8A04CC19F7}">
      <dsp:nvSpPr>
        <dsp:cNvPr id="0" name=""/>
        <dsp:cNvSpPr/>
      </dsp:nvSpPr>
      <dsp:spPr>
        <a:xfrm>
          <a:off x="1716990" y="342869"/>
          <a:ext cx="5115221" cy="5115221"/>
        </a:xfrm>
        <a:prstGeom prst="circularArrow">
          <a:avLst>
            <a:gd name="adj1" fmla="val 5085"/>
            <a:gd name="adj2" fmla="val 327528"/>
            <a:gd name="adj3" fmla="val 2912753"/>
            <a:gd name="adj4" fmla="val 20519953"/>
            <a:gd name="adj5" fmla="val 5932"/>
          </a:avLst>
        </a:prstGeom>
        <a:solidFill>
          <a:schemeClr val="accent3">
            <a:hueOff val="-1395243"/>
            <a:satOff val="-7643"/>
            <a:lumOff val="235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CD2CACE-DA1C-4D96-8AEF-AB450673DC96}">
      <dsp:nvSpPr>
        <dsp:cNvPr id="0" name=""/>
        <dsp:cNvSpPr/>
      </dsp:nvSpPr>
      <dsp:spPr>
        <a:xfrm>
          <a:off x="1623962" y="419923"/>
          <a:ext cx="5115221" cy="5115221"/>
        </a:xfrm>
        <a:prstGeom prst="circularArrow">
          <a:avLst>
            <a:gd name="adj1" fmla="val 5085"/>
            <a:gd name="adj2" fmla="val 327528"/>
            <a:gd name="adj3" fmla="val 7232777"/>
            <a:gd name="adj4" fmla="val 3239695"/>
            <a:gd name="adj5" fmla="val 5932"/>
          </a:avLst>
        </a:prstGeom>
        <a:solidFill>
          <a:schemeClr val="accent3">
            <a:hueOff val="-2790486"/>
            <a:satOff val="-15286"/>
            <a:lumOff val="470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417B240-F9C6-410F-9362-2F566503731B}">
      <dsp:nvSpPr>
        <dsp:cNvPr id="0" name=""/>
        <dsp:cNvSpPr/>
      </dsp:nvSpPr>
      <dsp:spPr>
        <a:xfrm>
          <a:off x="1510451" y="342869"/>
          <a:ext cx="5115221" cy="5115221"/>
        </a:xfrm>
        <a:prstGeom prst="circularArrow">
          <a:avLst>
            <a:gd name="adj1" fmla="val 5085"/>
            <a:gd name="adj2" fmla="val 327528"/>
            <a:gd name="adj3" fmla="val 11552519"/>
            <a:gd name="adj4" fmla="val 7559718"/>
            <a:gd name="adj5" fmla="val 5932"/>
          </a:avLst>
        </a:prstGeom>
        <a:solidFill>
          <a:schemeClr val="accent3">
            <a:hueOff val="-4185729"/>
            <a:satOff val="-22928"/>
            <a:lumOff val="705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1774045-B1B8-4772-BE37-31D03F68B47A}">
      <dsp:nvSpPr>
        <dsp:cNvPr id="0" name=""/>
        <dsp:cNvSpPr/>
      </dsp:nvSpPr>
      <dsp:spPr>
        <a:xfrm>
          <a:off x="1549994" y="221530"/>
          <a:ext cx="5115221" cy="5115221"/>
        </a:xfrm>
        <a:prstGeom prst="circularArrow">
          <a:avLst>
            <a:gd name="adj1" fmla="val 5085"/>
            <a:gd name="adj2" fmla="val 327528"/>
            <a:gd name="adj3" fmla="val 15872148"/>
            <a:gd name="adj4" fmla="val 11880111"/>
            <a:gd name="adj5" fmla="val 5932"/>
          </a:avLst>
        </a:prstGeom>
        <a:solidFill>
          <a:schemeClr val="accent3">
            <a:hueOff val="-5580972"/>
            <a:satOff val="-30571"/>
            <a:lumOff val="9412"/>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2945659" cy="496332"/>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sz="quarter" idx="1"/>
          </p:nvPr>
        </p:nvSpPr>
        <p:spPr>
          <a:xfrm>
            <a:off x="3850445" y="0"/>
            <a:ext cx="2945659" cy="496332"/>
          </a:xfrm>
          <a:prstGeom prst="rect">
            <a:avLst/>
          </a:prstGeom>
        </p:spPr>
        <p:txBody>
          <a:bodyPr vert="horz" lIns="91440" tIns="45720" rIns="91440" bIns="45720" rtlCol="0"/>
          <a:lstStyle>
            <a:lvl1pPr algn="r">
              <a:defRPr sz="1200"/>
            </a:lvl1pPr>
          </a:lstStyle>
          <a:p>
            <a:fld id="{EC076A42-6D3A-4775-9F03-6E85066B7B4E}" type="datetimeFigureOut">
              <a:rPr lang="en-IN" smtClean="0"/>
              <a:pPr/>
              <a:t>04-09-2018</a:t>
            </a:fld>
            <a:endParaRPr lang="en-IN"/>
          </a:p>
        </p:txBody>
      </p:sp>
      <p:sp>
        <p:nvSpPr>
          <p:cNvPr id="4" name="Footer Placeholder 3"/>
          <p:cNvSpPr>
            <a:spLocks noGrp="1"/>
          </p:cNvSpPr>
          <p:nvPr>
            <p:ph type="ftr" sz="quarter" idx="2"/>
          </p:nvPr>
        </p:nvSpPr>
        <p:spPr>
          <a:xfrm>
            <a:off x="2" y="9428585"/>
            <a:ext cx="2945659" cy="496332"/>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p:cNvSpPr>
            <a:spLocks noGrp="1"/>
          </p:cNvSpPr>
          <p:nvPr>
            <p:ph type="sldNum" sz="quarter" idx="3"/>
          </p:nvPr>
        </p:nvSpPr>
        <p:spPr>
          <a:xfrm>
            <a:off x="3850445" y="9428585"/>
            <a:ext cx="2945659" cy="496332"/>
          </a:xfrm>
          <a:prstGeom prst="rect">
            <a:avLst/>
          </a:prstGeom>
        </p:spPr>
        <p:txBody>
          <a:bodyPr vert="horz" lIns="91440" tIns="45720" rIns="91440" bIns="45720" rtlCol="0" anchor="b"/>
          <a:lstStyle>
            <a:lvl1pPr algn="r">
              <a:defRPr sz="1200"/>
            </a:lvl1pPr>
          </a:lstStyle>
          <a:p>
            <a:fld id="{38798C18-BC09-475C-9742-78D332A81A48}" type="slidenum">
              <a:rPr lang="en-IN" smtClean="0"/>
              <a:pPr/>
              <a:t>‹#›</a:t>
            </a:fld>
            <a:endParaRPr lang="en-IN"/>
          </a:p>
        </p:txBody>
      </p:sp>
    </p:spTree>
    <p:extLst>
      <p:ext uri="{BB962C8B-B14F-4D97-AF65-F5344CB8AC3E}">
        <p14:creationId xmlns:p14="http://schemas.microsoft.com/office/powerpoint/2010/main" val="1303565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3"/>
            <a:ext cx="2945659" cy="498055"/>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50445" y="3"/>
            <a:ext cx="2945659" cy="498055"/>
          </a:xfrm>
          <a:prstGeom prst="rect">
            <a:avLst/>
          </a:prstGeom>
        </p:spPr>
        <p:txBody>
          <a:bodyPr vert="horz" lIns="91440" tIns="45720" rIns="91440" bIns="45720" rtlCol="0"/>
          <a:lstStyle>
            <a:lvl1pPr algn="r">
              <a:defRPr sz="1200"/>
            </a:lvl1pPr>
          </a:lstStyle>
          <a:p>
            <a:fld id="{3D5CAD18-9B04-4FCF-B55F-914476A7B090}" type="datetimeFigureOut">
              <a:rPr lang="en-IN" smtClean="0"/>
              <a:pPr/>
              <a:t>04-09-2018</a:t>
            </a:fld>
            <a:endParaRPr lang="en-IN"/>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79768" y="4777194"/>
            <a:ext cx="5438140" cy="390861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2" y="9428584"/>
            <a:ext cx="2945659" cy="498054"/>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50445" y="9428584"/>
            <a:ext cx="2945659" cy="498054"/>
          </a:xfrm>
          <a:prstGeom prst="rect">
            <a:avLst/>
          </a:prstGeom>
        </p:spPr>
        <p:txBody>
          <a:bodyPr vert="horz" lIns="91440" tIns="45720" rIns="91440" bIns="45720" rtlCol="0" anchor="b"/>
          <a:lstStyle>
            <a:lvl1pPr algn="r">
              <a:defRPr sz="1200"/>
            </a:lvl1pPr>
          </a:lstStyle>
          <a:p>
            <a:fld id="{3FC315DF-E1B6-44CD-885A-68B4AAB59613}" type="slidenum">
              <a:rPr lang="en-IN" smtClean="0"/>
              <a:pPr/>
              <a:t>‹#›</a:t>
            </a:fld>
            <a:endParaRPr lang="en-IN"/>
          </a:p>
        </p:txBody>
      </p:sp>
    </p:spTree>
    <p:extLst>
      <p:ext uri="{BB962C8B-B14F-4D97-AF65-F5344CB8AC3E}">
        <p14:creationId xmlns:p14="http://schemas.microsoft.com/office/powerpoint/2010/main" val="1236504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49950" cy="334803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29ADEC4-231D-455D-B596-5CF996AEEBFA}" type="slidenum">
              <a:rPr lang="en-IN" smtClean="0"/>
              <a:pPr/>
              <a:t>2</a:t>
            </a:fld>
            <a:endParaRPr lang="en-IN"/>
          </a:p>
        </p:txBody>
      </p:sp>
    </p:spTree>
    <p:extLst>
      <p:ext uri="{BB962C8B-B14F-4D97-AF65-F5344CB8AC3E}">
        <p14:creationId xmlns:p14="http://schemas.microsoft.com/office/powerpoint/2010/main" val="2361412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smtClean="0"/>
          </a:p>
        </p:txBody>
      </p:sp>
      <p:sp>
        <p:nvSpPr>
          <p:cNvPr id="409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120E6DD-A8CC-42DA-9844-16914F825CC7}" type="slidenum">
              <a:rPr lang="en-IN" smtClean="0">
                <a:solidFill>
                  <a:prstClr val="black"/>
                </a:solidFill>
              </a:rPr>
              <a:pPr fontAlgn="base">
                <a:spcBef>
                  <a:spcPct val="0"/>
                </a:spcBef>
                <a:spcAft>
                  <a:spcPct val="0"/>
                </a:spcAft>
                <a:defRPr/>
              </a:pPr>
              <a:t>3</a:t>
            </a:fld>
            <a:endParaRPr lang="en-IN" smtClean="0">
              <a:solidFill>
                <a:prstClr val="black"/>
              </a:solidFill>
            </a:endParaRPr>
          </a:p>
        </p:txBody>
      </p:sp>
    </p:spTree>
    <p:extLst>
      <p:ext uri="{BB962C8B-B14F-4D97-AF65-F5344CB8AC3E}">
        <p14:creationId xmlns:p14="http://schemas.microsoft.com/office/powerpoint/2010/main" val="24816442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49950" cy="334803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C315DF-E1B6-44CD-885A-68B4AAB59613}" type="slidenum">
              <a:rPr lang="en-IN" smtClean="0"/>
              <a:pPr/>
              <a:t>4</a:t>
            </a:fld>
            <a:endParaRPr lang="en-IN"/>
          </a:p>
        </p:txBody>
      </p:sp>
    </p:spTree>
    <p:extLst>
      <p:ext uri="{BB962C8B-B14F-4D97-AF65-F5344CB8AC3E}">
        <p14:creationId xmlns:p14="http://schemas.microsoft.com/office/powerpoint/2010/main" val="3944484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49950" cy="334803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C315DF-E1B6-44CD-885A-68B4AAB59613}" type="slidenum">
              <a:rPr lang="en-IN" smtClean="0"/>
              <a:pPr/>
              <a:t>8</a:t>
            </a:fld>
            <a:endParaRPr lang="en-IN"/>
          </a:p>
        </p:txBody>
      </p:sp>
    </p:spTree>
    <p:extLst>
      <p:ext uri="{BB962C8B-B14F-4D97-AF65-F5344CB8AC3E}">
        <p14:creationId xmlns:p14="http://schemas.microsoft.com/office/powerpoint/2010/main" val="3651214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xfrm>
            <a:off x="423863" y="1243013"/>
            <a:ext cx="5949950" cy="3348037"/>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368A07C4-0C7C-4F3A-99F6-7A420FAA2D9F}" type="slidenum">
              <a:rPr lang="en-US" smtClean="0">
                <a:latin typeface="Calibri" pitchFamily="34" charset="0"/>
              </a:rPr>
              <a:pPr/>
              <a:t>14</a:t>
            </a:fld>
            <a:endParaRPr lang="en-US" smtClean="0">
              <a:latin typeface="Calibri" pitchFamily="34" charset="0"/>
            </a:endParaRPr>
          </a:p>
        </p:txBody>
      </p:sp>
    </p:spTree>
    <p:extLst>
      <p:ext uri="{BB962C8B-B14F-4D97-AF65-F5344CB8AC3E}">
        <p14:creationId xmlns:p14="http://schemas.microsoft.com/office/powerpoint/2010/main" val="25029359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49950" cy="3348037"/>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A74927D8-F026-4764-84A8-7B711F518AF7}" type="slidenum">
              <a:rPr lang="en-IN" smtClean="0">
                <a:solidFill>
                  <a:prstClr val="black"/>
                </a:solidFill>
              </a:rPr>
              <a:pPr/>
              <a:t>15</a:t>
            </a:fld>
            <a:endParaRPr lang="en-IN">
              <a:solidFill>
                <a:prstClr val="black"/>
              </a:solidFill>
            </a:endParaRPr>
          </a:p>
        </p:txBody>
      </p:sp>
    </p:spTree>
    <p:extLst>
      <p:ext uri="{BB962C8B-B14F-4D97-AF65-F5344CB8AC3E}">
        <p14:creationId xmlns:p14="http://schemas.microsoft.com/office/powerpoint/2010/main" val="936076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kern="1200" dirty="0" smtClean="0">
                <a:solidFill>
                  <a:schemeClr val="tx1"/>
                </a:solidFill>
                <a:effectLst/>
                <a:latin typeface="+mn-lt"/>
                <a:ea typeface="+mn-ea"/>
                <a:cs typeface="+mn-cs"/>
              </a:rPr>
              <a:t>Safe Delivery App</a:t>
            </a:r>
            <a:endParaRPr lang="en-US" sz="1200" kern="1200" dirty="0" smtClean="0">
              <a:solidFill>
                <a:schemeClr val="tx1"/>
              </a:solidFill>
              <a:effectLst/>
              <a:latin typeface="+mn-lt"/>
              <a:ea typeface="+mn-ea"/>
              <a:cs typeface="+mn-cs"/>
            </a:endParaRPr>
          </a:p>
          <a:p>
            <a:r>
              <a:rPr lang="en-IN" sz="1200" kern="1200" dirty="0" smtClean="0">
                <a:solidFill>
                  <a:schemeClr val="tx1"/>
                </a:solidFill>
                <a:effectLst/>
                <a:latin typeface="+mn-lt"/>
                <a:ea typeface="+mn-ea"/>
                <a:cs typeface="+mn-cs"/>
              </a:rPr>
              <a:t>The Safe Delivery Application is a </a:t>
            </a:r>
            <a:r>
              <a:rPr lang="en-IN" sz="1200" kern="1200" dirty="0" err="1" smtClean="0">
                <a:solidFill>
                  <a:schemeClr val="tx1"/>
                </a:solidFill>
                <a:effectLst/>
                <a:latin typeface="+mn-lt"/>
                <a:ea typeface="+mn-ea"/>
                <a:cs typeface="+mn-cs"/>
              </a:rPr>
              <a:t>mHealth</a:t>
            </a:r>
            <a:r>
              <a:rPr lang="en-IN" sz="1200" kern="1200" dirty="0" smtClean="0">
                <a:solidFill>
                  <a:schemeClr val="tx1"/>
                </a:solidFill>
                <a:effectLst/>
                <a:latin typeface="+mn-lt"/>
                <a:ea typeface="+mn-ea"/>
                <a:cs typeface="+mn-cs"/>
              </a:rPr>
              <a:t> tool that can be used for health workers who manage normal and complicated deliveries in the peripheral areas. The application has Clinical Instruction films on key obstetric procedures which can help the health workers translate their learnt skills into practice. It can play a pivotal role in training, post training reinforcement, mentoring and demonstration. This application has been tailored as per the Indian context. It has also been field tested in few districts and has been found to be useful for health workers who provide maternity care.</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0A0423CD-30EF-46E7-9999-F73AA15F5261}" type="slidenum">
              <a:rPr lang="en-US" altLang="en-US" smtClean="0"/>
              <a:pPr>
                <a:defRPr/>
              </a:pPr>
              <a:t>24</a:t>
            </a:fld>
            <a:endParaRPr lang="en-US" altLang="en-US"/>
          </a:p>
        </p:txBody>
      </p:sp>
    </p:spTree>
    <p:extLst>
      <p:ext uri="{BB962C8B-B14F-4D97-AF65-F5344CB8AC3E}">
        <p14:creationId xmlns:p14="http://schemas.microsoft.com/office/powerpoint/2010/main" val="4274365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70"/>
            <a:ext cx="103632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CE0FBB07-16B1-43DC-AC55-43F941912250}" type="datetime1">
              <a:rPr lang="bg-BG" smtClean="0">
                <a:solidFill>
                  <a:prstClr val="black">
                    <a:tint val="75000"/>
                  </a:prstClr>
                </a:solidFill>
              </a:rPr>
              <a:pPr/>
              <a:t>4.9.2018 г.</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38946276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A2D24B9E-67D9-494B-AE54-8CDF0EF9DBD8}" type="datetime1">
              <a:rPr lang="bg-BG" smtClean="0">
                <a:solidFill>
                  <a:prstClr val="black">
                    <a:tint val="75000"/>
                  </a:prstClr>
                </a:solidFill>
              </a:rPr>
              <a:pPr/>
              <a:t>4.9.2018 г.</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70714075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85600" y="274669"/>
            <a:ext cx="36576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812800" y="274669"/>
            <a:ext cx="10769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352A51A8-1592-488A-ACF7-CAD9EFFF2F69}" type="datetime1">
              <a:rPr lang="bg-BG" smtClean="0">
                <a:solidFill>
                  <a:prstClr val="black">
                    <a:tint val="75000"/>
                  </a:prstClr>
                </a:solidFill>
              </a:rPr>
              <a:pPr/>
              <a:t>4.9.2018 г.</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83387386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70"/>
            <a:ext cx="103632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CE0FBB07-16B1-43DC-AC55-43F941912250}" type="datetime1">
              <a:rPr lang="bg-BG" smtClean="0">
                <a:solidFill>
                  <a:prstClr val="black">
                    <a:tint val="75000"/>
                  </a:prstClr>
                </a:solidFill>
              </a:rPr>
              <a:pPr/>
              <a:t>4.9.2018 г.</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40148456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921D0507-12A1-4B41-9136-D8B8B68B9D27}" type="datetime1">
              <a:rPr lang="bg-BG" smtClean="0">
                <a:solidFill>
                  <a:prstClr val="black">
                    <a:tint val="75000"/>
                  </a:prstClr>
                </a:solidFill>
              </a:rPr>
              <a:pPr/>
              <a:t>4.9.2018 г.</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64872981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45"/>
            <a:ext cx="103632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E94B9D-5717-4AD3-9D4D-1BD9B246DE4F}" type="datetime1">
              <a:rPr lang="bg-BG" smtClean="0">
                <a:solidFill>
                  <a:prstClr val="black">
                    <a:tint val="75000"/>
                  </a:prstClr>
                </a:solidFill>
              </a:rPr>
              <a:pPr/>
              <a:t>4.9.2018 г.</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1836204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812800" y="1600206"/>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8229600" y="1600206"/>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7A8F1044-13DA-4A80-A819-980A810EFC1C}" type="datetime1">
              <a:rPr lang="bg-BG" smtClean="0">
                <a:solidFill>
                  <a:prstClr val="black">
                    <a:tint val="75000"/>
                  </a:prstClr>
                </a:solidFill>
              </a:rPr>
              <a:pPr/>
              <a:t>4.9.2018 г.</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30027866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619339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9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31C4B583-A33B-4809-A4D4-0F05B7989BBA}" type="datetime1">
              <a:rPr lang="bg-BG" smtClean="0">
                <a:solidFill>
                  <a:prstClr val="black">
                    <a:tint val="75000"/>
                  </a:prstClr>
                </a:solidFill>
              </a:rPr>
              <a:pPr/>
              <a:t>4.9.2018 г.</a:t>
            </a:fld>
            <a:endParaRPr lang="en-IN">
              <a:solidFill>
                <a:prstClr val="black">
                  <a:tint val="75000"/>
                </a:prstClr>
              </a:solidFill>
            </a:endParaRPr>
          </a:p>
        </p:txBody>
      </p:sp>
      <p:sp>
        <p:nvSpPr>
          <p:cNvPr id="8" name="Footer Placeholder 7"/>
          <p:cNvSpPr>
            <a:spLocks noGrp="1"/>
          </p:cNvSpPr>
          <p:nvPr>
            <p:ph type="ftr" sz="quarter" idx="11"/>
          </p:nvPr>
        </p:nvSpPr>
        <p:spPr/>
        <p:txBody>
          <a:bodyPr/>
          <a:lstStyle/>
          <a:p>
            <a:endParaRPr lang="en-IN">
              <a:solidFill>
                <a:prstClr val="black">
                  <a:tint val="75000"/>
                </a:prstClr>
              </a:solidFill>
            </a:endParaRPr>
          </a:p>
        </p:txBody>
      </p:sp>
      <p:sp>
        <p:nvSpPr>
          <p:cNvPr id="9" name="Slide Number Placeholder 8"/>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9127602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0A1A5FFF-B084-4F4D-9D11-FA395D1EDA5C}" type="datetime1">
              <a:rPr lang="bg-BG" smtClean="0">
                <a:solidFill>
                  <a:prstClr val="black">
                    <a:tint val="75000"/>
                  </a:prstClr>
                </a:solidFill>
              </a:rPr>
              <a:pPr/>
              <a:t>4.9.2018 г.</a:t>
            </a:fld>
            <a:endParaRPr lang="en-IN">
              <a:solidFill>
                <a:prstClr val="black">
                  <a:tint val="75000"/>
                </a:prstClr>
              </a:solidFill>
            </a:endParaRPr>
          </a:p>
        </p:txBody>
      </p:sp>
      <p:sp>
        <p:nvSpPr>
          <p:cNvPr id="4" name="Footer Placeholder 3"/>
          <p:cNvSpPr>
            <a:spLocks noGrp="1"/>
          </p:cNvSpPr>
          <p:nvPr>
            <p:ph type="ftr" sz="quarter" idx="11"/>
          </p:nvPr>
        </p:nvSpPr>
        <p:spPr/>
        <p:txBody>
          <a:bodyPr/>
          <a:lstStyle/>
          <a:p>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44571634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0F8C5F-FC2B-43E1-A25A-9D0650B83C0E}" type="datetime1">
              <a:rPr lang="bg-BG" smtClean="0">
                <a:solidFill>
                  <a:prstClr val="black">
                    <a:tint val="75000"/>
                  </a:prstClr>
                </a:solidFill>
              </a:rPr>
              <a:pPr/>
              <a:t>4.9.2018 г.</a:t>
            </a:fld>
            <a:endParaRPr lang="en-IN">
              <a:solidFill>
                <a:prstClr val="black">
                  <a:tint val="75000"/>
                </a:prstClr>
              </a:solidFill>
            </a:endParaRPr>
          </a:p>
        </p:txBody>
      </p:sp>
      <p:sp>
        <p:nvSpPr>
          <p:cNvPr id="3" name="Footer Placeholder 2"/>
          <p:cNvSpPr>
            <a:spLocks noGrp="1"/>
          </p:cNvSpPr>
          <p:nvPr>
            <p:ph type="ftr" sz="quarter" idx="11"/>
          </p:nvPr>
        </p:nvSpPr>
        <p:spPr/>
        <p:txBody>
          <a:bodyPr/>
          <a:lstStyle/>
          <a:p>
            <a:endParaRPr lang="en-IN">
              <a:solidFill>
                <a:prstClr val="black">
                  <a:tint val="75000"/>
                </a:prstClr>
              </a:solidFill>
            </a:endParaRPr>
          </a:p>
        </p:txBody>
      </p:sp>
      <p:sp>
        <p:nvSpPr>
          <p:cNvPr id="4" name="Slide Number Placeholder 3"/>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69978399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4766733" y="27308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B51509-529A-4BD1-99FD-19274A1C46F7}" type="datetime1">
              <a:rPr lang="bg-BG" smtClean="0">
                <a:solidFill>
                  <a:prstClr val="black">
                    <a:tint val="75000"/>
                  </a:prstClr>
                </a:solidFill>
              </a:rPr>
              <a:pPr/>
              <a:t>4.9.2018 г.</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66982334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921D0507-12A1-4B41-9136-D8B8B68B9D27}" type="datetime1">
              <a:rPr lang="bg-BG" smtClean="0">
                <a:solidFill>
                  <a:prstClr val="black">
                    <a:tint val="75000"/>
                  </a:prstClr>
                </a:solidFill>
              </a:rPr>
              <a:pPr/>
              <a:t>4.9.2018 г.</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403493859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32E089-4F99-43B5-A9F0-EA50EE9ADE6D}" type="datetime1">
              <a:rPr lang="bg-BG" smtClean="0">
                <a:solidFill>
                  <a:prstClr val="black">
                    <a:tint val="75000"/>
                  </a:prstClr>
                </a:solidFill>
              </a:rPr>
              <a:pPr/>
              <a:t>4.9.2018 г.</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32567189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A2D24B9E-67D9-494B-AE54-8CDF0EF9DBD8}" type="datetime1">
              <a:rPr lang="bg-BG" smtClean="0">
                <a:solidFill>
                  <a:prstClr val="black">
                    <a:tint val="75000"/>
                  </a:prstClr>
                </a:solidFill>
              </a:rPr>
              <a:pPr/>
              <a:t>4.9.2018 г.</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10139722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85600" y="274669"/>
            <a:ext cx="36576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812800" y="274669"/>
            <a:ext cx="10769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352A51A8-1592-488A-ACF7-CAD9EFFF2F69}" type="datetime1">
              <a:rPr lang="bg-BG" smtClean="0">
                <a:solidFill>
                  <a:prstClr val="black">
                    <a:tint val="75000"/>
                  </a:prstClr>
                </a:solidFill>
              </a:rPr>
              <a:pPr/>
              <a:t>4.9.2018 г.</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48539132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45"/>
            <a:ext cx="103632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E94B9D-5717-4AD3-9D4D-1BD9B246DE4F}" type="datetime1">
              <a:rPr lang="bg-BG" smtClean="0">
                <a:solidFill>
                  <a:prstClr val="black">
                    <a:tint val="75000"/>
                  </a:prstClr>
                </a:solidFill>
              </a:rPr>
              <a:pPr/>
              <a:t>4.9.2018 г.</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70987369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812800" y="1600206"/>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8229600" y="1600206"/>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7A8F1044-13DA-4A80-A819-980A810EFC1C}" type="datetime1">
              <a:rPr lang="bg-BG" smtClean="0">
                <a:solidFill>
                  <a:prstClr val="black">
                    <a:tint val="75000"/>
                  </a:prstClr>
                </a:solidFill>
              </a:rPr>
              <a:pPr/>
              <a:t>4.9.2018 г.</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8898716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619339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9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31C4B583-A33B-4809-A4D4-0F05B7989BBA}" type="datetime1">
              <a:rPr lang="bg-BG" smtClean="0">
                <a:solidFill>
                  <a:prstClr val="black">
                    <a:tint val="75000"/>
                  </a:prstClr>
                </a:solidFill>
              </a:rPr>
              <a:pPr/>
              <a:t>4.9.2018 г.</a:t>
            </a:fld>
            <a:endParaRPr lang="en-IN">
              <a:solidFill>
                <a:prstClr val="black">
                  <a:tint val="75000"/>
                </a:prstClr>
              </a:solidFill>
            </a:endParaRPr>
          </a:p>
        </p:txBody>
      </p:sp>
      <p:sp>
        <p:nvSpPr>
          <p:cNvPr id="8" name="Footer Placeholder 7"/>
          <p:cNvSpPr>
            <a:spLocks noGrp="1"/>
          </p:cNvSpPr>
          <p:nvPr>
            <p:ph type="ftr" sz="quarter" idx="11"/>
          </p:nvPr>
        </p:nvSpPr>
        <p:spPr/>
        <p:txBody>
          <a:bodyPr/>
          <a:lstStyle/>
          <a:p>
            <a:endParaRPr lang="en-IN">
              <a:solidFill>
                <a:prstClr val="black">
                  <a:tint val="75000"/>
                </a:prstClr>
              </a:solidFill>
            </a:endParaRPr>
          </a:p>
        </p:txBody>
      </p:sp>
      <p:sp>
        <p:nvSpPr>
          <p:cNvPr id="9" name="Slide Number Placeholder 8"/>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57888232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0A1A5FFF-B084-4F4D-9D11-FA395D1EDA5C}" type="datetime1">
              <a:rPr lang="bg-BG" smtClean="0">
                <a:solidFill>
                  <a:prstClr val="black">
                    <a:tint val="75000"/>
                  </a:prstClr>
                </a:solidFill>
              </a:rPr>
              <a:pPr/>
              <a:t>4.9.2018 г.</a:t>
            </a:fld>
            <a:endParaRPr lang="en-IN">
              <a:solidFill>
                <a:prstClr val="black">
                  <a:tint val="75000"/>
                </a:prstClr>
              </a:solidFill>
            </a:endParaRPr>
          </a:p>
        </p:txBody>
      </p:sp>
      <p:sp>
        <p:nvSpPr>
          <p:cNvPr id="4" name="Footer Placeholder 3"/>
          <p:cNvSpPr>
            <a:spLocks noGrp="1"/>
          </p:cNvSpPr>
          <p:nvPr>
            <p:ph type="ftr" sz="quarter" idx="11"/>
          </p:nvPr>
        </p:nvSpPr>
        <p:spPr/>
        <p:txBody>
          <a:bodyPr/>
          <a:lstStyle/>
          <a:p>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18578231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0F8C5F-FC2B-43E1-A25A-9D0650B83C0E}" type="datetime1">
              <a:rPr lang="bg-BG" smtClean="0">
                <a:solidFill>
                  <a:prstClr val="black">
                    <a:tint val="75000"/>
                  </a:prstClr>
                </a:solidFill>
              </a:rPr>
              <a:pPr/>
              <a:t>4.9.2018 г.</a:t>
            </a:fld>
            <a:endParaRPr lang="en-IN">
              <a:solidFill>
                <a:prstClr val="black">
                  <a:tint val="75000"/>
                </a:prstClr>
              </a:solidFill>
            </a:endParaRPr>
          </a:p>
        </p:txBody>
      </p:sp>
      <p:sp>
        <p:nvSpPr>
          <p:cNvPr id="3" name="Footer Placeholder 2"/>
          <p:cNvSpPr>
            <a:spLocks noGrp="1"/>
          </p:cNvSpPr>
          <p:nvPr>
            <p:ph type="ftr" sz="quarter" idx="11"/>
          </p:nvPr>
        </p:nvSpPr>
        <p:spPr/>
        <p:txBody>
          <a:bodyPr/>
          <a:lstStyle/>
          <a:p>
            <a:endParaRPr lang="en-IN">
              <a:solidFill>
                <a:prstClr val="black">
                  <a:tint val="75000"/>
                </a:prstClr>
              </a:solidFill>
            </a:endParaRPr>
          </a:p>
        </p:txBody>
      </p:sp>
      <p:sp>
        <p:nvSpPr>
          <p:cNvPr id="4" name="Slide Number Placeholder 3"/>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47152784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4766733" y="27308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B51509-529A-4BD1-99FD-19274A1C46F7}" type="datetime1">
              <a:rPr lang="bg-BG" smtClean="0">
                <a:solidFill>
                  <a:prstClr val="black">
                    <a:tint val="75000"/>
                  </a:prstClr>
                </a:solidFill>
              </a:rPr>
              <a:pPr/>
              <a:t>4.9.2018 г.</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36210052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32E089-4F99-43B5-A9F0-EA50EE9ADE6D}" type="datetime1">
              <a:rPr lang="bg-BG" smtClean="0">
                <a:solidFill>
                  <a:prstClr val="black">
                    <a:tint val="75000"/>
                  </a:prstClr>
                </a:solidFill>
              </a:rPr>
              <a:pPr/>
              <a:t>4.9.2018 г.</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36615284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609600" y="635639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FE2E4E-F1F7-4089-BAAC-B8CDB84B1F6A}" type="datetime1">
              <a:rPr lang="bg-BG" smtClean="0">
                <a:solidFill>
                  <a:prstClr val="black">
                    <a:tint val="75000"/>
                  </a:prstClr>
                </a:solidFill>
              </a:rPr>
              <a:pPr/>
              <a:t>4.9.2018 г.</a:t>
            </a:fld>
            <a:endParaRPr lang="en-IN">
              <a:solidFill>
                <a:prstClr val="black">
                  <a:tint val="75000"/>
                </a:prstClr>
              </a:solidFill>
            </a:endParaRPr>
          </a:p>
        </p:txBody>
      </p:sp>
      <p:sp>
        <p:nvSpPr>
          <p:cNvPr id="5" name="Footer Placeholder 4"/>
          <p:cNvSpPr>
            <a:spLocks noGrp="1"/>
          </p:cNvSpPr>
          <p:nvPr>
            <p:ph type="ftr" sz="quarter" idx="3"/>
          </p:nvPr>
        </p:nvSpPr>
        <p:spPr>
          <a:xfrm>
            <a:off x="4165600" y="635639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solidFill>
                <a:prstClr val="black">
                  <a:tint val="75000"/>
                </a:prstClr>
              </a:solidFill>
            </a:endParaRPr>
          </a:p>
        </p:txBody>
      </p:sp>
      <p:sp>
        <p:nvSpPr>
          <p:cNvPr id="6" name="Slide Number Placeholder 5"/>
          <p:cNvSpPr>
            <a:spLocks noGrp="1"/>
          </p:cNvSpPr>
          <p:nvPr>
            <p:ph type="sldNum" sz="quarter" idx="4"/>
          </p:nvPr>
        </p:nvSpPr>
        <p:spPr>
          <a:xfrm>
            <a:off x="8737600" y="635639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8719553"/>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609600" y="635639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FE2E4E-F1F7-4089-BAAC-B8CDB84B1F6A}" type="datetime1">
              <a:rPr lang="bg-BG" smtClean="0">
                <a:solidFill>
                  <a:prstClr val="black">
                    <a:tint val="75000"/>
                  </a:prstClr>
                </a:solidFill>
              </a:rPr>
              <a:pPr/>
              <a:t>4.9.2018 г.</a:t>
            </a:fld>
            <a:endParaRPr lang="en-IN">
              <a:solidFill>
                <a:prstClr val="black">
                  <a:tint val="75000"/>
                </a:prstClr>
              </a:solidFill>
            </a:endParaRPr>
          </a:p>
        </p:txBody>
      </p:sp>
      <p:sp>
        <p:nvSpPr>
          <p:cNvPr id="5" name="Footer Placeholder 4"/>
          <p:cNvSpPr>
            <a:spLocks noGrp="1"/>
          </p:cNvSpPr>
          <p:nvPr>
            <p:ph type="ftr" sz="quarter" idx="3"/>
          </p:nvPr>
        </p:nvSpPr>
        <p:spPr>
          <a:xfrm>
            <a:off x="4165600" y="635639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solidFill>
                <a:prstClr val="black">
                  <a:tint val="75000"/>
                </a:prstClr>
              </a:solidFill>
            </a:endParaRPr>
          </a:p>
        </p:txBody>
      </p:sp>
      <p:sp>
        <p:nvSpPr>
          <p:cNvPr id="6" name="Slide Number Placeholder 5"/>
          <p:cNvSpPr>
            <a:spLocks noGrp="1"/>
          </p:cNvSpPr>
          <p:nvPr>
            <p:ph type="sldNum" sz="quarter" idx="4"/>
          </p:nvPr>
        </p:nvSpPr>
        <p:spPr>
          <a:xfrm>
            <a:off x="8737600" y="635639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20D001-C9B7-4ADF-86A2-3212DF6A5DE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313062593"/>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ukhfws.org/uploads/documents/doc_3674_rmnch+a-sop-checklist.pdf"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ukhfws.org/uploads/documents/doc_3674_rmnch+a-sop-checklist.pdf"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3.jpg"/><Relationship Id="rId7" Type="http://schemas.openxmlformats.org/officeDocument/2006/relationships/diagramLayout" Target="../diagrams/layout1.xm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diagramData" Target="../diagrams/data1.xml"/><Relationship Id="rId5" Type="http://schemas.microsoft.com/office/2007/relationships/hdphoto" Target="../media/hdphoto1.wdp"/><Relationship Id="rId10" Type="http://schemas.microsoft.com/office/2007/relationships/diagramDrawing" Target="../diagrams/drawing1.xml"/><Relationship Id="rId4" Type="http://schemas.openxmlformats.org/officeDocument/2006/relationships/image" Target="../media/image4.png"/><Relationship Id="rId9" Type="http://schemas.openxmlformats.org/officeDocument/2006/relationships/diagramColors" Target="../diagrams/colors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ukhfws.org/uploads/documents/doc_3674_rmnch+a-sop-checklist.pdf"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80">
          <a:fgClr>
            <a:schemeClr val="accent3">
              <a:lumMod val="75000"/>
            </a:schemeClr>
          </a:fgClr>
          <a:bgClr>
            <a:schemeClr val="bg1"/>
          </a:bgClr>
        </a:pattFill>
        <a:effectLst/>
      </p:bgPr>
    </p:bg>
    <p:spTree>
      <p:nvGrpSpPr>
        <p:cNvPr id="1" name=""/>
        <p:cNvGrpSpPr/>
        <p:nvPr/>
      </p:nvGrpSpPr>
      <p:grpSpPr>
        <a:xfrm>
          <a:off x="0" y="0"/>
          <a:ext cx="0" cy="0"/>
          <a:chOff x="0" y="0"/>
          <a:chExt cx="0" cy="0"/>
        </a:xfrm>
      </p:grpSpPr>
      <p:sp>
        <p:nvSpPr>
          <p:cNvPr id="7" name="Rectangle 6"/>
          <p:cNvSpPr/>
          <p:nvPr/>
        </p:nvSpPr>
        <p:spPr>
          <a:xfrm>
            <a:off x="419105" y="396030"/>
            <a:ext cx="11296651" cy="6015262"/>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IN">
              <a:solidFill>
                <a:prstClr val="black"/>
              </a:solidFill>
            </a:endParaRPr>
          </a:p>
        </p:txBody>
      </p:sp>
      <p:sp>
        <p:nvSpPr>
          <p:cNvPr id="4" name="TextBox 3"/>
          <p:cNvSpPr txBox="1"/>
          <p:nvPr/>
        </p:nvSpPr>
        <p:spPr>
          <a:xfrm rot="10800000" flipV="1">
            <a:off x="6466495" y="474860"/>
            <a:ext cx="4933951" cy="5847517"/>
          </a:xfrm>
          <a:prstGeom prst="flowChartDocument">
            <a:avLst/>
          </a:prstGeom>
          <a:solidFill>
            <a:schemeClr val="accent3">
              <a:lumMod val="75000"/>
            </a:schemeClr>
          </a:solidFill>
          <a:effectLst>
            <a:outerShdw blurRad="40000" dist="20000" dir="5400000" rotWithShape="0">
              <a:srgbClr val="000000">
                <a:alpha val="38000"/>
              </a:srgbClr>
            </a:outerShdw>
          </a:effectLst>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en-US" sz="6000" b="1" dirty="0" smtClean="0">
                <a:solidFill>
                  <a:prstClr val="white"/>
                </a:solidFill>
              </a:rPr>
              <a:t>RMNCH+A</a:t>
            </a:r>
          </a:p>
          <a:p>
            <a:pPr algn="ctr"/>
            <a:r>
              <a:rPr lang="en-US" sz="6000" b="1" dirty="0" smtClean="0">
                <a:solidFill>
                  <a:prstClr val="white"/>
                </a:solidFill>
              </a:rPr>
              <a:t>12</a:t>
            </a:r>
            <a:r>
              <a:rPr lang="en-US" sz="6000" b="1" baseline="30000" dirty="0" smtClean="0">
                <a:solidFill>
                  <a:prstClr val="white"/>
                </a:solidFill>
              </a:rPr>
              <a:t>th</a:t>
            </a:r>
            <a:r>
              <a:rPr lang="en-US" sz="6000" b="1" dirty="0" smtClean="0">
                <a:solidFill>
                  <a:prstClr val="white"/>
                </a:solidFill>
              </a:rPr>
              <a:t> CRM National</a:t>
            </a:r>
          </a:p>
          <a:p>
            <a:pPr algn="ctr"/>
            <a:r>
              <a:rPr lang="en-US" sz="6000" b="1" dirty="0" smtClean="0">
                <a:solidFill>
                  <a:prstClr val="white"/>
                </a:solidFill>
              </a:rPr>
              <a:t>Briefing Workshop</a:t>
            </a:r>
          </a:p>
        </p:txBody>
      </p:sp>
      <p:pic>
        <p:nvPicPr>
          <p:cNvPr id="5" name="Picture 1"/>
          <p:cNvPicPr>
            <a:picLocks noChangeAspect="1"/>
          </p:cNvPicPr>
          <p:nvPr/>
        </p:nvPicPr>
        <p:blipFill>
          <a:blip r:embed="rId2" cstate="print"/>
          <a:srcRect/>
          <a:stretch>
            <a:fillRect/>
          </a:stretch>
        </p:blipFill>
        <p:spPr bwMode="auto">
          <a:xfrm>
            <a:off x="5437112" y="474859"/>
            <a:ext cx="958756" cy="1243582"/>
          </a:xfrm>
          <a:prstGeom prst="rect">
            <a:avLst/>
          </a:prstGeom>
          <a:noFill/>
          <a:ln w="9525">
            <a:noFill/>
            <a:miter lim="800000"/>
            <a:headEnd/>
            <a:tailEnd/>
          </a:ln>
        </p:spPr>
      </p:pic>
      <p:pic>
        <p:nvPicPr>
          <p:cNvPr id="11" name="Picture 10" descr="http://www.soschildrensvillages.org.uk/images/migrated-images/hyderabad_mother_and_chil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343" y="1293114"/>
            <a:ext cx="4498247" cy="30536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Lst>
        </p:spPr>
      </p:pic>
      <p:sp>
        <p:nvSpPr>
          <p:cNvPr id="9" name="Subtitle 2"/>
          <p:cNvSpPr txBox="1">
            <a:spLocks/>
          </p:cNvSpPr>
          <p:nvPr/>
        </p:nvSpPr>
        <p:spPr>
          <a:xfrm>
            <a:off x="591524" y="4907541"/>
            <a:ext cx="6984126" cy="1503751"/>
          </a:xfrm>
          <a:prstGeom prst="rect">
            <a:avLst/>
          </a:prstGeom>
        </p:spPr>
        <p:txBody>
          <a:bodyPr vert="horz" lIns="91440" tIns="45720" rIns="91440" bIns="45720" rtlCol="0">
            <a:noAutofit/>
          </a:bodyPr>
          <a:lstStyle>
            <a:lvl1pPr marL="0" indent="0" algn="l" defTabSz="914400" rtl="0" eaLnBrk="1" latinLnBrk="0" hangingPunct="1">
              <a:spcBef>
                <a:spcPct val="20000"/>
              </a:spcBef>
              <a:buClr>
                <a:schemeClr val="accent1"/>
              </a:buClr>
              <a:buSzPct val="85000"/>
              <a:buFont typeface="Arial" pitchFamily="34" charset="0"/>
              <a:buNone/>
              <a:defRPr sz="2400" kern="1200">
                <a:solidFill>
                  <a:schemeClr val="tx1">
                    <a:lumMod val="75000"/>
                    <a:lumOff val="25000"/>
                  </a:schemeClr>
                </a:solidFill>
                <a:latin typeface="+mn-lt"/>
                <a:ea typeface="+mn-ea"/>
                <a:cs typeface="+mn-cs"/>
              </a:defRPr>
            </a:lvl1pPr>
            <a:lvl2pPr marL="457200" indent="0" algn="ctr" defTabSz="914400" rtl="0" eaLnBrk="1" latinLnBrk="0" hangingPunct="1">
              <a:spcBef>
                <a:spcPct val="20000"/>
              </a:spcBef>
              <a:buClr>
                <a:schemeClr val="accent1"/>
              </a:buClr>
              <a:buSzPct val="85000"/>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90000"/>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100000"/>
              <a:buFont typeface="Arial" pitchFamily="34" charset="0"/>
              <a:buNone/>
              <a:defRPr sz="14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
                <a:srgbClr val="4F81BD"/>
              </a:buClr>
              <a:buSzPct val="85000"/>
              <a:buFont typeface="Arial" pitchFamily="34" charset="0"/>
              <a:buNone/>
              <a:tabLst/>
              <a:defRPr/>
            </a:pPr>
            <a:r>
              <a:rPr kumimoji="0" lang="en-US" sz="1800" b="1" i="0" u="none" strike="noStrike" kern="1200" cap="none" spc="0" normalizeH="0" baseline="0" noProof="0" dirty="0" smtClean="0">
                <a:ln>
                  <a:noFill/>
                </a:ln>
                <a:solidFill>
                  <a:sysClr val="windowText" lastClr="000000">
                    <a:lumMod val="75000"/>
                    <a:lumOff val="25000"/>
                  </a:sysClr>
                </a:solidFill>
                <a:effectLst/>
                <a:uLnTx/>
                <a:uFillTx/>
                <a:latin typeface="Arial"/>
                <a:ea typeface="+mn-ea"/>
                <a:cs typeface="+mn-cs"/>
              </a:rPr>
              <a:t>Dr. </a:t>
            </a:r>
            <a:r>
              <a:rPr lang="en-US" sz="1800" b="1" dirty="0" smtClean="0">
                <a:solidFill>
                  <a:sysClr val="windowText" lastClr="000000">
                    <a:lumMod val="75000"/>
                    <a:lumOff val="25000"/>
                  </a:sysClr>
                </a:solidFill>
                <a:latin typeface="Arial"/>
              </a:rPr>
              <a:t>S.K. </a:t>
            </a:r>
            <a:r>
              <a:rPr lang="en-US" sz="1800" b="1" dirty="0" err="1" smtClean="0">
                <a:solidFill>
                  <a:sysClr val="windowText" lastClr="000000">
                    <a:lumMod val="75000"/>
                    <a:lumOff val="25000"/>
                  </a:sysClr>
                </a:solidFill>
                <a:latin typeface="Arial"/>
              </a:rPr>
              <a:t>Sikdar</a:t>
            </a:r>
            <a:endParaRPr kumimoji="0" lang="en-US" sz="1800" b="1" i="0" u="none" strike="noStrike" kern="1200" cap="none" spc="0" normalizeH="0" baseline="0" noProof="0" dirty="0" smtClean="0">
              <a:ln>
                <a:noFill/>
              </a:ln>
              <a:solidFill>
                <a:sysClr val="windowText" lastClr="000000">
                  <a:lumMod val="75000"/>
                  <a:lumOff val="25000"/>
                </a:sysClr>
              </a:solidFill>
              <a:effectLst/>
              <a:uLnTx/>
              <a:uFillTx/>
              <a:latin typeface="Arial"/>
              <a:ea typeface="+mn-ea"/>
              <a:cs typeface="+mn-cs"/>
            </a:endParaRPr>
          </a:p>
          <a:p>
            <a:pPr marL="0" marR="0" lvl="0" indent="0" algn="l" defTabSz="914400" rtl="0" eaLnBrk="1" fontAlgn="auto" latinLnBrk="0" hangingPunct="1">
              <a:lnSpc>
                <a:spcPct val="100000"/>
              </a:lnSpc>
              <a:spcBef>
                <a:spcPct val="20000"/>
              </a:spcBef>
              <a:spcAft>
                <a:spcPts val="0"/>
              </a:spcAft>
              <a:buClr>
                <a:srgbClr val="4F81BD"/>
              </a:buClr>
              <a:buSzPct val="85000"/>
              <a:buFont typeface="Arial" pitchFamily="34" charset="0"/>
              <a:buNone/>
              <a:tabLst/>
              <a:defRPr/>
            </a:pPr>
            <a:r>
              <a:rPr kumimoji="0" lang="en-US" sz="1800" b="1" i="0" u="none" strike="noStrike" kern="1200" cap="none" spc="0" normalizeH="0" baseline="0" noProof="0" dirty="0" smtClean="0">
                <a:ln>
                  <a:noFill/>
                </a:ln>
                <a:solidFill>
                  <a:sysClr val="windowText" lastClr="000000">
                    <a:lumMod val="75000"/>
                    <a:lumOff val="25000"/>
                  </a:sysClr>
                </a:solidFill>
                <a:effectLst/>
                <a:uLnTx/>
                <a:uFillTx/>
                <a:latin typeface="Arial"/>
                <a:ea typeface="+mn-ea"/>
                <a:cs typeface="+mn-cs"/>
              </a:rPr>
              <a:t>Deputy Commissioner </a:t>
            </a:r>
          </a:p>
          <a:p>
            <a:pPr marL="0" marR="0" lvl="0" indent="0" algn="l" defTabSz="914400" rtl="0" eaLnBrk="1" fontAlgn="auto" latinLnBrk="0" hangingPunct="1">
              <a:lnSpc>
                <a:spcPct val="100000"/>
              </a:lnSpc>
              <a:spcBef>
                <a:spcPct val="20000"/>
              </a:spcBef>
              <a:spcAft>
                <a:spcPts val="0"/>
              </a:spcAft>
              <a:buClr>
                <a:srgbClr val="4F81BD"/>
              </a:buClr>
              <a:buSzPct val="85000"/>
              <a:buFont typeface="Arial" pitchFamily="34" charset="0"/>
              <a:buNone/>
              <a:tabLst/>
              <a:defRPr/>
            </a:pPr>
            <a:r>
              <a:rPr kumimoji="0" lang="en-US" sz="1800" b="1" i="0" u="none" strike="noStrike" kern="1200" cap="none" spc="0" normalizeH="0" baseline="0" noProof="0" dirty="0" smtClean="0">
                <a:ln>
                  <a:noFill/>
                </a:ln>
                <a:solidFill>
                  <a:sysClr val="windowText" lastClr="000000">
                    <a:lumMod val="75000"/>
                    <a:lumOff val="25000"/>
                  </a:sysClr>
                </a:solidFill>
                <a:effectLst/>
                <a:uLnTx/>
                <a:uFillTx/>
                <a:latin typeface="Arial"/>
                <a:ea typeface="+mn-ea"/>
                <a:cs typeface="+mn-cs"/>
              </a:rPr>
              <a:t>Ministry of Health and Family Welfare</a:t>
            </a:r>
          </a:p>
          <a:p>
            <a:pPr marL="0" marR="0" lvl="0" indent="0" algn="l" defTabSz="914400" rtl="0" eaLnBrk="1" fontAlgn="auto" latinLnBrk="0" hangingPunct="1">
              <a:lnSpc>
                <a:spcPct val="100000"/>
              </a:lnSpc>
              <a:spcBef>
                <a:spcPct val="20000"/>
              </a:spcBef>
              <a:spcAft>
                <a:spcPts val="0"/>
              </a:spcAft>
              <a:buClr>
                <a:srgbClr val="4F81BD"/>
              </a:buClr>
              <a:buSzPct val="85000"/>
              <a:buFont typeface="Arial" pitchFamily="34" charset="0"/>
              <a:buNone/>
              <a:tabLst/>
              <a:defRPr/>
            </a:pPr>
            <a:r>
              <a:rPr kumimoji="0" lang="en-US" sz="1800" b="1" i="0" u="none" strike="noStrike" kern="1200" cap="none" spc="0" normalizeH="0" baseline="0" noProof="0" dirty="0" smtClean="0">
                <a:ln>
                  <a:noFill/>
                </a:ln>
                <a:solidFill>
                  <a:sysClr val="windowText" lastClr="000000">
                    <a:lumMod val="75000"/>
                    <a:lumOff val="25000"/>
                  </a:sysClr>
                </a:solidFill>
                <a:effectLst/>
                <a:uLnTx/>
                <a:uFillTx/>
                <a:latin typeface="Arial"/>
                <a:ea typeface="+mn-ea"/>
                <a:cs typeface="+mn-cs"/>
              </a:rPr>
              <a:t>Government of India</a:t>
            </a:r>
            <a:endParaRPr kumimoji="0" lang="en-US" sz="1800" b="1" i="0" u="none" strike="noStrike" kern="1200" cap="none" spc="0" normalizeH="0" baseline="0" noProof="0" dirty="0">
              <a:ln>
                <a:noFill/>
              </a:ln>
              <a:solidFill>
                <a:sysClr val="windowText" lastClr="000000">
                  <a:lumMod val="75000"/>
                  <a:lumOff val="25000"/>
                </a:sysClr>
              </a:solidFill>
              <a:effectLst/>
              <a:uLnTx/>
              <a:uFillTx/>
              <a:latin typeface="Arial"/>
              <a:ea typeface="+mn-ea"/>
              <a:cs typeface="+mn-cs"/>
            </a:endParaRPr>
          </a:p>
        </p:txBody>
      </p:sp>
    </p:spTree>
    <p:extLst>
      <p:ext uri="{BB962C8B-B14F-4D97-AF65-F5344CB8AC3E}">
        <p14:creationId xmlns:p14="http://schemas.microsoft.com/office/powerpoint/2010/main" val="17708575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2241458616"/>
              </p:ext>
            </p:extLst>
          </p:nvPr>
        </p:nvGraphicFramePr>
        <p:xfrm>
          <a:off x="189172" y="898640"/>
          <a:ext cx="11761076" cy="5738643"/>
        </p:xfrm>
        <a:graphic>
          <a:graphicData uri="http://schemas.openxmlformats.org/drawingml/2006/table">
            <a:tbl>
              <a:tblPr firstRow="1" firstCol="1" bandRow="1">
                <a:tableStyleId>{C083E6E3-FA7D-4D7B-A595-EF9225AFEA82}</a:tableStyleId>
              </a:tblPr>
              <a:tblGrid>
                <a:gridCol w="1481958">
                  <a:extLst>
                    <a:ext uri="{9D8B030D-6E8A-4147-A177-3AD203B41FA5}">
                      <a16:colId xmlns:a16="http://schemas.microsoft.com/office/drawing/2014/main" val="20000"/>
                    </a:ext>
                  </a:extLst>
                </a:gridCol>
                <a:gridCol w="3515710">
                  <a:extLst>
                    <a:ext uri="{9D8B030D-6E8A-4147-A177-3AD203B41FA5}">
                      <a16:colId xmlns:a16="http://schemas.microsoft.com/office/drawing/2014/main" val="20001"/>
                    </a:ext>
                  </a:extLst>
                </a:gridCol>
                <a:gridCol w="3783725">
                  <a:extLst>
                    <a:ext uri="{9D8B030D-6E8A-4147-A177-3AD203B41FA5}">
                      <a16:colId xmlns:a16="http://schemas.microsoft.com/office/drawing/2014/main" val="20002"/>
                    </a:ext>
                  </a:extLst>
                </a:gridCol>
                <a:gridCol w="2979683">
                  <a:extLst>
                    <a:ext uri="{9D8B030D-6E8A-4147-A177-3AD203B41FA5}">
                      <a16:colId xmlns:a16="http://schemas.microsoft.com/office/drawing/2014/main" val="20003"/>
                    </a:ext>
                  </a:extLst>
                </a:gridCol>
              </a:tblGrid>
              <a:tr h="648384">
                <a:tc>
                  <a:txBody>
                    <a:bodyPr/>
                    <a:lstStyle/>
                    <a:p>
                      <a:pPr marL="0" marR="0" algn="ctr">
                        <a:lnSpc>
                          <a:spcPct val="107000"/>
                        </a:lnSpc>
                        <a:spcBef>
                          <a:spcPts val="0"/>
                        </a:spcBef>
                        <a:spcAft>
                          <a:spcPts val="0"/>
                        </a:spcAft>
                      </a:pPr>
                      <a:r>
                        <a:rPr lang="en-US" sz="2000" dirty="0" smtClean="0">
                          <a:effectLst/>
                          <a:latin typeface="Corbel" panose="020B0503020204020204" pitchFamily="34" charset="0"/>
                        </a:rPr>
                        <a:t>Theme</a:t>
                      </a:r>
                      <a:endParaRPr lang="en-US" sz="2000" dirty="0">
                        <a:effectLst/>
                        <a:latin typeface="Corbel" panose="020B0503020204020204" pitchFamily="34" charset="0"/>
                        <a:ea typeface="Calibri" panose="020F0502020204030204" pitchFamily="34" charset="0"/>
                        <a:cs typeface="Mangal" panose="02040503050203030202" pitchFamily="18" charset="0"/>
                      </a:endParaRPr>
                    </a:p>
                  </a:txBody>
                  <a:tcPr marL="35984" marR="35984" marT="0" marB="0"/>
                </a:tc>
                <a:tc>
                  <a:txBody>
                    <a:bodyPr/>
                    <a:lstStyle/>
                    <a:p>
                      <a:pPr marL="0" marR="0" lvl="0" indent="0">
                        <a:spcBef>
                          <a:spcPts val="0"/>
                        </a:spcBef>
                        <a:spcAft>
                          <a:spcPts val="0"/>
                        </a:spcAft>
                        <a:buFont typeface="Symbol" panose="05050102010706020507" pitchFamily="18" charset="2"/>
                        <a:buNone/>
                      </a:pPr>
                      <a:r>
                        <a:rPr lang="en-US" sz="2000" dirty="0" smtClean="0">
                          <a:effectLst/>
                          <a:latin typeface="Corbel" panose="020B0503020204020204" pitchFamily="34" charset="0"/>
                        </a:rPr>
                        <a:t>Key Indicator</a:t>
                      </a:r>
                      <a:endParaRPr lang="en-US" sz="2000" dirty="0">
                        <a:effectLst/>
                        <a:latin typeface="Corbel" panose="020B0503020204020204" pitchFamily="34" charset="0"/>
                        <a:ea typeface="Times New Roman" panose="02020603050405020304" pitchFamily="18" charset="0"/>
                      </a:endParaRPr>
                    </a:p>
                  </a:txBody>
                  <a:tcPr marL="35984" marR="35984" marT="0" marB="0"/>
                </a:tc>
                <a:tc>
                  <a:txBody>
                    <a:bodyPr/>
                    <a:lstStyle/>
                    <a:p>
                      <a:pPr marL="0" marR="0" lvl="0" indent="0">
                        <a:spcBef>
                          <a:spcPts val="0"/>
                        </a:spcBef>
                        <a:spcAft>
                          <a:spcPts val="0"/>
                        </a:spcAft>
                        <a:buFont typeface="Symbol" panose="05050102010706020507" pitchFamily="18" charset="2"/>
                        <a:buNone/>
                      </a:pPr>
                      <a:r>
                        <a:rPr lang="en-US" sz="2000" dirty="0" smtClean="0">
                          <a:effectLst/>
                          <a:latin typeface="Corbel" panose="020B0503020204020204" pitchFamily="34" charset="0"/>
                        </a:rPr>
                        <a:t>Sample Question</a:t>
                      </a:r>
                      <a:r>
                        <a:rPr lang="en-US" sz="2000" baseline="0" dirty="0" smtClean="0">
                          <a:effectLst/>
                          <a:latin typeface="Corbel" panose="020B0503020204020204" pitchFamily="34" charset="0"/>
                        </a:rPr>
                        <a:t> –Beneficiary</a:t>
                      </a:r>
                      <a:endParaRPr lang="en-US" sz="2000" dirty="0">
                        <a:effectLst/>
                        <a:latin typeface="Corbel" panose="020B0503020204020204" pitchFamily="34" charset="0"/>
                        <a:ea typeface="Times New Roman" panose="02020603050405020304" pitchFamily="18" charset="0"/>
                      </a:endParaRPr>
                    </a:p>
                  </a:txBody>
                  <a:tcPr marL="35984" marR="35984" marT="0" marB="0"/>
                </a:tc>
                <a:tc>
                  <a:txBody>
                    <a:bodyPr/>
                    <a:lstStyle/>
                    <a:p>
                      <a:pPr marL="0" marR="0" lvl="0" indent="0">
                        <a:spcBef>
                          <a:spcPts val="0"/>
                        </a:spcBef>
                        <a:spcAft>
                          <a:spcPts val="0"/>
                        </a:spcAft>
                        <a:buFont typeface="Symbol" panose="05050102010706020507" pitchFamily="18" charset="2"/>
                        <a:buNone/>
                      </a:pPr>
                      <a:r>
                        <a:rPr lang="en-US" sz="2000" dirty="0" smtClean="0">
                          <a:effectLst/>
                          <a:latin typeface="Corbel" panose="020B0503020204020204" pitchFamily="34" charset="0"/>
                        </a:rPr>
                        <a:t>Sample Question –Service Providers</a:t>
                      </a:r>
                      <a:endParaRPr lang="en-US" sz="2000" dirty="0">
                        <a:effectLst/>
                        <a:latin typeface="Corbel" panose="020B0503020204020204" pitchFamily="34" charset="0"/>
                        <a:ea typeface="Times New Roman" panose="02020603050405020304" pitchFamily="18" charset="0"/>
                      </a:endParaRPr>
                    </a:p>
                  </a:txBody>
                  <a:tcPr marL="35984" marR="35984" marT="0" marB="0"/>
                </a:tc>
                <a:extLst>
                  <a:ext uri="{0D108BD9-81ED-4DB2-BD59-A6C34878D82A}">
                    <a16:rowId xmlns:a16="http://schemas.microsoft.com/office/drawing/2014/main" val="10000"/>
                  </a:ext>
                </a:extLst>
              </a:tr>
              <a:tr h="2347059">
                <a:tc>
                  <a:txBody>
                    <a:bodyPr/>
                    <a:lstStyle/>
                    <a:p>
                      <a:pPr marL="0" marR="0" algn="ctr">
                        <a:lnSpc>
                          <a:spcPct val="107000"/>
                        </a:lnSpc>
                        <a:spcBef>
                          <a:spcPts val="0"/>
                        </a:spcBef>
                        <a:spcAft>
                          <a:spcPts val="0"/>
                        </a:spcAft>
                      </a:pPr>
                      <a:r>
                        <a:rPr lang="en-IN" sz="2000" dirty="0">
                          <a:effectLst/>
                          <a:latin typeface="Corbel" panose="020B0503020204020204" pitchFamily="34" charset="0"/>
                          <a:ea typeface="Calibri" panose="020F0502020204030204" pitchFamily="34" charset="0"/>
                          <a:cs typeface="Mangal" panose="02040503050203030202" pitchFamily="18" charset="0"/>
                        </a:rPr>
                        <a:t>Community Awareness</a:t>
                      </a:r>
                      <a:endParaRPr lang="en-US" sz="2000" dirty="0">
                        <a:effectLst/>
                        <a:latin typeface="Corbel" panose="020B0503020204020204" pitchFamily="34" charset="0"/>
                        <a:ea typeface="Calibri" panose="020F0502020204030204" pitchFamily="34" charset="0"/>
                        <a:cs typeface="Mangal" panose="02040503050203030202" pitchFamily="18" charset="0"/>
                      </a:endParaRPr>
                    </a:p>
                  </a:txBody>
                  <a:tcPr marL="68580" marR="68580" marT="0" marB="0"/>
                </a:tc>
                <a:tc>
                  <a:txBody>
                    <a:bodyPr/>
                    <a:lstStyle/>
                    <a:p>
                      <a:pPr marL="342900" marR="0" lvl="0" indent="-342900">
                        <a:spcBef>
                          <a:spcPts val="0"/>
                        </a:spcBef>
                        <a:spcAft>
                          <a:spcPts val="0"/>
                        </a:spcAft>
                        <a:buFont typeface="Symbol" panose="05050102010706020507" pitchFamily="18" charset="2"/>
                        <a:buChar char=""/>
                      </a:pPr>
                      <a:r>
                        <a:rPr lang="en-US" sz="2000" b="1" dirty="0">
                          <a:effectLst/>
                          <a:latin typeface="Corbel" panose="020B0503020204020204" pitchFamily="34" charset="0"/>
                          <a:ea typeface="Times New Roman" panose="02020603050405020304" pitchFamily="18" charset="0"/>
                        </a:rPr>
                        <a:t>Detection of Pregnancy</a:t>
                      </a:r>
                      <a:endParaRPr lang="en-US" sz="2000" dirty="0">
                        <a:effectLst/>
                        <a:latin typeface="Corbel" panose="020B0503020204020204" pitchFamily="34"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000" b="1" dirty="0">
                          <a:effectLst/>
                          <a:latin typeface="Corbel" panose="020B0503020204020204" pitchFamily="34" charset="0"/>
                          <a:ea typeface="Times New Roman" panose="02020603050405020304" pitchFamily="18" charset="0"/>
                        </a:rPr>
                        <a:t>Birth Preparedness</a:t>
                      </a:r>
                      <a:endParaRPr lang="en-US" sz="2000" dirty="0">
                        <a:effectLst/>
                        <a:latin typeface="Corbel" panose="020B0503020204020204" pitchFamily="34"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000" b="1" dirty="0">
                          <a:effectLst/>
                          <a:latin typeface="Corbel" panose="020B0503020204020204" pitchFamily="34" charset="0"/>
                          <a:ea typeface="Times New Roman" panose="02020603050405020304" pitchFamily="18" charset="0"/>
                        </a:rPr>
                        <a:t>Health seeking behavior</a:t>
                      </a:r>
                      <a:endParaRPr lang="en-US" sz="2000" dirty="0">
                        <a:effectLst/>
                        <a:latin typeface="Corbel" panose="020B0503020204020204" pitchFamily="34"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000" b="1" dirty="0">
                          <a:solidFill>
                            <a:srgbClr val="FF0000"/>
                          </a:solidFill>
                          <a:effectLst/>
                          <a:latin typeface="Corbel" panose="020B0503020204020204" pitchFamily="34" charset="0"/>
                          <a:ea typeface="Times New Roman" panose="02020603050405020304" pitchFamily="18" charset="0"/>
                        </a:rPr>
                        <a:t>Complication </a:t>
                      </a:r>
                      <a:r>
                        <a:rPr lang="en-US" sz="2000" b="1" dirty="0" smtClean="0">
                          <a:solidFill>
                            <a:srgbClr val="FF0000"/>
                          </a:solidFill>
                          <a:effectLst/>
                          <a:latin typeface="Corbel" panose="020B0503020204020204" pitchFamily="34" charset="0"/>
                          <a:ea typeface="Times New Roman" panose="02020603050405020304" pitchFamily="18" charset="0"/>
                        </a:rPr>
                        <a:t>Readiness</a:t>
                      </a:r>
                      <a:endParaRPr lang="en-US" sz="2000" dirty="0">
                        <a:solidFill>
                          <a:srgbClr val="FF0000"/>
                        </a:solidFill>
                        <a:effectLst/>
                        <a:latin typeface="Corbel" panose="020B0503020204020204" pitchFamily="34" charset="0"/>
                        <a:ea typeface="Times New Roman" panose="02020603050405020304" pitchFamily="18" charset="0"/>
                      </a:endParaRPr>
                    </a:p>
                  </a:txBody>
                  <a:tcPr marL="68580" marR="68580" marT="0" marB="0"/>
                </a:tc>
                <a:tc>
                  <a:txBody>
                    <a:bodyPr/>
                    <a:lstStyle/>
                    <a:p>
                      <a:pPr marL="342900" marR="0" lvl="0" indent="-342900">
                        <a:spcBef>
                          <a:spcPts val="0"/>
                        </a:spcBef>
                        <a:spcAft>
                          <a:spcPts val="0"/>
                        </a:spcAft>
                        <a:buFont typeface="Symbol" panose="05050102010706020507" pitchFamily="18" charset="2"/>
                        <a:buChar char=""/>
                      </a:pPr>
                      <a:r>
                        <a:rPr lang="en-US" sz="2000" dirty="0" smtClean="0">
                          <a:effectLst/>
                          <a:latin typeface="Corbel" panose="020B0503020204020204" pitchFamily="34" charset="0"/>
                          <a:ea typeface="Times New Roman" panose="02020603050405020304" pitchFamily="18" charset="0"/>
                        </a:rPr>
                        <a:t>How </a:t>
                      </a:r>
                      <a:r>
                        <a:rPr lang="en-US" sz="2000" dirty="0">
                          <a:effectLst/>
                          <a:latin typeface="Corbel" panose="020B0503020204020204" pitchFamily="34" charset="0"/>
                          <a:ea typeface="Times New Roman" panose="02020603050405020304" pitchFamily="18" charset="0"/>
                        </a:rPr>
                        <a:t>many times did you visit for ANC Checkup? </a:t>
                      </a:r>
                    </a:p>
                    <a:p>
                      <a:pPr marL="342900" marR="0" lvl="0" indent="-342900">
                        <a:spcBef>
                          <a:spcPts val="0"/>
                        </a:spcBef>
                        <a:spcAft>
                          <a:spcPts val="0"/>
                        </a:spcAft>
                        <a:buFont typeface="Symbol" panose="05050102010706020507" pitchFamily="18" charset="2"/>
                        <a:buChar char=""/>
                      </a:pPr>
                      <a:r>
                        <a:rPr lang="en-US" sz="2000" dirty="0">
                          <a:effectLst/>
                          <a:latin typeface="Corbel" panose="020B0503020204020204" pitchFamily="34" charset="0"/>
                          <a:ea typeface="Times New Roman" panose="02020603050405020304" pitchFamily="18" charset="0"/>
                        </a:rPr>
                        <a:t>Do you know what are the consequences of </a:t>
                      </a:r>
                      <a:r>
                        <a:rPr lang="en-US" sz="2000" dirty="0" smtClean="0">
                          <a:effectLst/>
                          <a:latin typeface="Corbel" panose="020B0503020204020204" pitchFamily="34" charset="0"/>
                          <a:ea typeface="Times New Roman" panose="02020603050405020304" pitchFamily="18" charset="0"/>
                        </a:rPr>
                        <a:t>Anemia? </a:t>
                      </a:r>
                      <a:endParaRPr lang="en-US" sz="2000" dirty="0">
                        <a:effectLst/>
                        <a:latin typeface="Corbel" panose="020B0503020204020204" pitchFamily="34"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000" dirty="0" smtClean="0">
                          <a:solidFill>
                            <a:srgbClr val="FF0000"/>
                          </a:solidFill>
                          <a:effectLst/>
                          <a:latin typeface="Corbel" panose="020B0503020204020204" pitchFamily="34" charset="0"/>
                          <a:ea typeface="Times New Roman" panose="02020603050405020304" pitchFamily="18" charset="0"/>
                        </a:rPr>
                        <a:t>Did </a:t>
                      </a:r>
                      <a:r>
                        <a:rPr lang="en-US" sz="2000" dirty="0">
                          <a:solidFill>
                            <a:srgbClr val="FF0000"/>
                          </a:solidFill>
                          <a:effectLst/>
                          <a:latin typeface="Corbel" panose="020B0503020204020204" pitchFamily="34" charset="0"/>
                          <a:ea typeface="Times New Roman" panose="02020603050405020304" pitchFamily="18" charset="0"/>
                        </a:rPr>
                        <a:t>you know about the DANGER Signs which </a:t>
                      </a:r>
                      <a:r>
                        <a:rPr lang="en-US" sz="2000" dirty="0" smtClean="0">
                          <a:solidFill>
                            <a:srgbClr val="FF0000"/>
                          </a:solidFill>
                          <a:effectLst/>
                          <a:latin typeface="Corbel" panose="020B0503020204020204" pitchFamily="34" charset="0"/>
                          <a:ea typeface="Times New Roman" panose="02020603050405020304" pitchFamily="18" charset="0"/>
                        </a:rPr>
                        <a:t>require </a:t>
                      </a:r>
                      <a:r>
                        <a:rPr lang="en-US" sz="2000" dirty="0">
                          <a:solidFill>
                            <a:srgbClr val="FF0000"/>
                          </a:solidFill>
                          <a:effectLst/>
                          <a:latin typeface="Corbel" panose="020B0503020204020204" pitchFamily="34" charset="0"/>
                          <a:ea typeface="Times New Roman" panose="02020603050405020304" pitchFamily="18" charset="0"/>
                        </a:rPr>
                        <a:t>urgent medical attention?</a:t>
                      </a:r>
                    </a:p>
                  </a:txBody>
                  <a:tcPr marL="68580" marR="68580" marT="0" marB="0"/>
                </a:tc>
                <a:tc>
                  <a:txBody>
                    <a:bodyPr/>
                    <a:lstStyle/>
                    <a:p>
                      <a:pPr marL="342900" marR="0" lvl="0" indent="-342900" algn="l" defTabSz="914400" rtl="0" eaLnBrk="1" latinLnBrk="0" hangingPunct="1">
                        <a:spcBef>
                          <a:spcPts val="0"/>
                        </a:spcBef>
                        <a:spcAft>
                          <a:spcPts val="0"/>
                        </a:spcAft>
                        <a:buFont typeface="Symbol" panose="05050102010706020507" pitchFamily="18" charset="2"/>
                        <a:buChar char=""/>
                      </a:pPr>
                      <a:r>
                        <a:rPr lang="en-US" sz="2000" kern="1200" dirty="0" smtClean="0">
                          <a:solidFill>
                            <a:schemeClr val="tx1"/>
                          </a:solidFill>
                          <a:effectLst/>
                          <a:latin typeface="Corbel" panose="020B0503020204020204" pitchFamily="34" charset="0"/>
                          <a:ea typeface="Times New Roman" panose="02020603050405020304" pitchFamily="18" charset="0"/>
                          <a:cs typeface="+mn-cs"/>
                        </a:rPr>
                        <a:t>No </a:t>
                      </a:r>
                      <a:r>
                        <a:rPr lang="en-US" sz="2000" kern="1200" dirty="0">
                          <a:solidFill>
                            <a:schemeClr val="tx1"/>
                          </a:solidFill>
                          <a:effectLst/>
                          <a:latin typeface="Corbel" panose="020B0503020204020204" pitchFamily="34" charset="0"/>
                          <a:ea typeface="Times New Roman" panose="02020603050405020304" pitchFamily="18" charset="0"/>
                          <a:cs typeface="+mn-cs"/>
                        </a:rPr>
                        <a:t>of </a:t>
                      </a:r>
                      <a:r>
                        <a:rPr lang="en-US" sz="2000" kern="1200" dirty="0" smtClean="0">
                          <a:solidFill>
                            <a:schemeClr val="tx1"/>
                          </a:solidFill>
                          <a:effectLst/>
                          <a:latin typeface="Corbel" panose="020B0503020204020204" pitchFamily="34" charset="0"/>
                          <a:ea typeface="Times New Roman" panose="02020603050405020304" pitchFamily="18" charset="0"/>
                          <a:cs typeface="+mn-cs"/>
                        </a:rPr>
                        <a:t>women </a:t>
                      </a:r>
                      <a:r>
                        <a:rPr lang="en-US" sz="2000" kern="1200" dirty="0">
                          <a:solidFill>
                            <a:schemeClr val="tx1"/>
                          </a:solidFill>
                          <a:effectLst/>
                          <a:latin typeface="Corbel" panose="020B0503020204020204" pitchFamily="34" charset="0"/>
                          <a:ea typeface="Times New Roman" panose="02020603050405020304" pitchFamily="18" charset="0"/>
                          <a:cs typeface="+mn-cs"/>
                        </a:rPr>
                        <a:t>came to you for </a:t>
                      </a:r>
                      <a:r>
                        <a:rPr lang="en-US" sz="2000" kern="1200" dirty="0" smtClean="0">
                          <a:solidFill>
                            <a:schemeClr val="tx1"/>
                          </a:solidFill>
                          <a:effectLst/>
                          <a:latin typeface="Corbel" panose="020B0503020204020204" pitchFamily="34" charset="0"/>
                          <a:ea typeface="Times New Roman" panose="02020603050405020304" pitchFamily="18" charset="0"/>
                          <a:cs typeface="+mn-cs"/>
                        </a:rPr>
                        <a:t>confirmation </a:t>
                      </a:r>
                      <a:r>
                        <a:rPr lang="en-US" sz="2000" kern="1200" dirty="0">
                          <a:solidFill>
                            <a:schemeClr val="tx1"/>
                          </a:solidFill>
                          <a:effectLst/>
                          <a:latin typeface="Corbel" panose="020B0503020204020204" pitchFamily="34" charset="0"/>
                          <a:ea typeface="Times New Roman" panose="02020603050405020304" pitchFamily="18" charset="0"/>
                          <a:cs typeface="+mn-cs"/>
                        </a:rPr>
                        <a:t>of pregnancy</a:t>
                      </a:r>
                      <a:r>
                        <a:rPr lang="en-US" sz="2000" kern="1200" dirty="0" smtClean="0">
                          <a:solidFill>
                            <a:schemeClr val="tx1"/>
                          </a:solidFill>
                          <a:effectLst/>
                          <a:latin typeface="Corbel" panose="020B0503020204020204" pitchFamily="34" charset="0"/>
                          <a:ea typeface="Times New Roman" panose="02020603050405020304" pitchFamily="18" charset="0"/>
                          <a:cs typeface="+mn-cs"/>
                        </a:rPr>
                        <a:t>?</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en-IN" sz="2000" kern="1200" dirty="0" smtClean="0">
                          <a:solidFill>
                            <a:schemeClr val="tx1"/>
                          </a:solidFill>
                          <a:effectLst/>
                          <a:latin typeface="Corbel" panose="020B0503020204020204" pitchFamily="34" charset="0"/>
                          <a:ea typeface="Times New Roman" panose="02020603050405020304" pitchFamily="18" charset="0"/>
                          <a:cs typeface="+mn-cs"/>
                        </a:rPr>
                        <a:t>Percentage of women registered in the first trimester</a:t>
                      </a:r>
                      <a:endParaRPr lang="en-US" sz="2000" kern="1200" dirty="0" smtClean="0">
                        <a:solidFill>
                          <a:schemeClr val="tx1"/>
                        </a:solidFill>
                        <a:effectLst/>
                        <a:latin typeface="Corbel" panose="020B0503020204020204" pitchFamily="34" charset="0"/>
                        <a:ea typeface="Times New Roman" panose="02020603050405020304" pitchFamily="18" charset="0"/>
                        <a:cs typeface="+mn-cs"/>
                      </a:endParaRPr>
                    </a:p>
                    <a:p>
                      <a:pPr marL="342900" marR="0" lvl="0" indent="-342900" algn="l" defTabSz="914400" rtl="0" eaLnBrk="1" latinLnBrk="0" hangingPunct="1">
                        <a:spcBef>
                          <a:spcPts val="0"/>
                        </a:spcBef>
                        <a:spcAft>
                          <a:spcPts val="0"/>
                        </a:spcAft>
                        <a:buFont typeface="Symbol" panose="05050102010706020507" pitchFamily="18" charset="2"/>
                        <a:buChar char=""/>
                      </a:pPr>
                      <a:r>
                        <a:rPr lang="en-US" sz="2000" kern="1200" dirty="0" smtClean="0">
                          <a:solidFill>
                            <a:srgbClr val="FF0000"/>
                          </a:solidFill>
                          <a:effectLst/>
                          <a:latin typeface="Corbel" panose="020B0503020204020204" pitchFamily="34" charset="0"/>
                          <a:ea typeface="Times New Roman" panose="02020603050405020304" pitchFamily="18" charset="0"/>
                          <a:cs typeface="+mn-cs"/>
                        </a:rPr>
                        <a:t>IEC </a:t>
                      </a:r>
                      <a:r>
                        <a:rPr lang="en-US" sz="2000" kern="1200" dirty="0">
                          <a:solidFill>
                            <a:srgbClr val="FF0000"/>
                          </a:solidFill>
                          <a:effectLst/>
                          <a:latin typeface="Corbel" panose="020B0503020204020204" pitchFamily="34" charset="0"/>
                          <a:ea typeface="Times New Roman" panose="02020603050405020304" pitchFamily="18" charset="0"/>
                          <a:cs typeface="+mn-cs"/>
                        </a:rPr>
                        <a:t>Activity</a:t>
                      </a:r>
                    </a:p>
                  </a:txBody>
                  <a:tcPr marL="68580" marR="68580" marT="0" marB="0"/>
                </a:tc>
                <a:extLst>
                  <a:ext uri="{0D108BD9-81ED-4DB2-BD59-A6C34878D82A}">
                    <a16:rowId xmlns:a16="http://schemas.microsoft.com/office/drawing/2014/main" val="10001"/>
                  </a:ext>
                </a:extLst>
              </a:tr>
              <a:tr h="2575034">
                <a:tc>
                  <a:txBody>
                    <a:bodyPr/>
                    <a:lstStyle/>
                    <a:p>
                      <a:pPr marL="0" marR="0" algn="ctr">
                        <a:lnSpc>
                          <a:spcPct val="107000"/>
                        </a:lnSpc>
                        <a:spcBef>
                          <a:spcPts val="0"/>
                        </a:spcBef>
                        <a:spcAft>
                          <a:spcPts val="0"/>
                        </a:spcAft>
                      </a:pPr>
                      <a:r>
                        <a:rPr lang="en-IN" sz="2000">
                          <a:effectLst/>
                          <a:latin typeface="Corbel" panose="020B0503020204020204" pitchFamily="34" charset="0"/>
                          <a:ea typeface="Calibri" panose="020F0502020204030204" pitchFamily="34" charset="0"/>
                          <a:cs typeface="Mangal" panose="02040503050203030202" pitchFamily="18" charset="0"/>
                        </a:rPr>
                        <a:t>Community Strategy</a:t>
                      </a:r>
                      <a:endParaRPr lang="en-US" sz="2000">
                        <a:effectLst/>
                        <a:latin typeface="Corbel" panose="020B0503020204020204" pitchFamily="34" charset="0"/>
                        <a:ea typeface="Calibri" panose="020F0502020204030204" pitchFamily="34" charset="0"/>
                        <a:cs typeface="Mangal" panose="02040503050203030202" pitchFamily="18" charset="0"/>
                      </a:endParaRPr>
                    </a:p>
                  </a:txBody>
                  <a:tcPr marL="68580" marR="68580" marT="0" marB="0"/>
                </a:tc>
                <a:tc>
                  <a:txBody>
                    <a:bodyPr/>
                    <a:lstStyle/>
                    <a:p>
                      <a:pPr marL="342900" marR="0" lvl="0" indent="-342900">
                        <a:spcBef>
                          <a:spcPts val="0"/>
                        </a:spcBef>
                        <a:spcAft>
                          <a:spcPts val="0"/>
                        </a:spcAft>
                        <a:buFont typeface="Symbol" panose="05050102010706020507" pitchFamily="18" charset="2"/>
                        <a:buChar char=""/>
                      </a:pPr>
                      <a:r>
                        <a:rPr lang="en-US" sz="2000" b="1" dirty="0">
                          <a:effectLst/>
                          <a:latin typeface="Corbel" panose="020B0503020204020204" pitchFamily="34" charset="0"/>
                          <a:ea typeface="Times New Roman" panose="02020603050405020304" pitchFamily="18" charset="0"/>
                        </a:rPr>
                        <a:t>Home Deliveries and its Management</a:t>
                      </a:r>
                      <a:endParaRPr lang="en-US" sz="2000" dirty="0">
                        <a:effectLst/>
                        <a:latin typeface="Corbel" panose="020B0503020204020204" pitchFamily="34"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000" b="1" dirty="0">
                          <a:solidFill>
                            <a:srgbClr val="FF0000"/>
                          </a:solidFill>
                          <a:effectLst/>
                          <a:latin typeface="Corbel" panose="020B0503020204020204" pitchFamily="34" charset="0"/>
                          <a:ea typeface="Times New Roman" panose="02020603050405020304" pitchFamily="18" charset="0"/>
                        </a:rPr>
                        <a:t>Iron and Folic Acid Supplementation</a:t>
                      </a:r>
                      <a:endParaRPr lang="en-US" sz="2000" dirty="0">
                        <a:solidFill>
                          <a:srgbClr val="FF0000"/>
                        </a:solidFill>
                        <a:effectLst/>
                        <a:latin typeface="Corbel" panose="020B0503020204020204" pitchFamily="34"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000" b="1" dirty="0">
                          <a:effectLst/>
                          <a:latin typeface="Corbel" panose="020B0503020204020204" pitchFamily="34" charset="0"/>
                          <a:ea typeface="Times New Roman" panose="02020603050405020304" pitchFamily="18" charset="0"/>
                        </a:rPr>
                        <a:t>Detection of High Risk Pregnancy</a:t>
                      </a:r>
                      <a:endParaRPr lang="en-US" sz="2000" dirty="0">
                        <a:effectLst/>
                        <a:latin typeface="Corbel" panose="020B0503020204020204" pitchFamily="34"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IN" sz="2000" b="1" dirty="0">
                          <a:effectLst/>
                          <a:latin typeface="Corbel" panose="020B0503020204020204" pitchFamily="34" charset="0"/>
                          <a:ea typeface="Times New Roman" panose="02020603050405020304" pitchFamily="18" charset="0"/>
                        </a:rPr>
                        <a:t>Home-based postnatal care</a:t>
                      </a:r>
                      <a:endParaRPr lang="en-US" sz="2000" dirty="0">
                        <a:effectLst/>
                        <a:latin typeface="Corbel" panose="020B0503020204020204" pitchFamily="34"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IN" sz="2000" b="1" dirty="0">
                          <a:effectLst/>
                          <a:latin typeface="Corbel" panose="020B0503020204020204" pitchFamily="34" charset="0"/>
                          <a:ea typeface="Times New Roman" panose="02020603050405020304" pitchFamily="18" charset="0"/>
                        </a:rPr>
                        <a:t>Detection of postpartum sepsis </a:t>
                      </a:r>
                      <a:r>
                        <a:rPr lang="en-IN" sz="2000" b="1" dirty="0" smtClean="0">
                          <a:effectLst/>
                          <a:latin typeface="Corbel" panose="020B0503020204020204" pitchFamily="34" charset="0"/>
                          <a:ea typeface="Times New Roman" panose="02020603050405020304" pitchFamily="18" charset="0"/>
                        </a:rPr>
                        <a:t>/complications</a:t>
                      </a:r>
                      <a:endParaRPr lang="en-US" sz="2000" dirty="0">
                        <a:effectLst/>
                        <a:latin typeface="Corbel" panose="020B0503020204020204" pitchFamily="34" charset="0"/>
                        <a:ea typeface="Times New Roman" panose="02020603050405020304" pitchFamily="18" charset="0"/>
                      </a:endParaRPr>
                    </a:p>
                  </a:txBody>
                  <a:tcPr marL="68580" marR="68580" marT="0" marB="0"/>
                </a:tc>
                <a:tc>
                  <a:txBody>
                    <a:bodyPr/>
                    <a:lstStyle/>
                    <a:p>
                      <a:pPr marL="342900" marR="0" lvl="0" indent="-342900">
                        <a:spcBef>
                          <a:spcPts val="0"/>
                        </a:spcBef>
                        <a:spcAft>
                          <a:spcPts val="0"/>
                        </a:spcAft>
                        <a:buFont typeface="Symbol" panose="05050102010706020507" pitchFamily="18" charset="2"/>
                        <a:buChar char=""/>
                      </a:pPr>
                      <a:r>
                        <a:rPr lang="en-US" sz="2000" dirty="0" smtClean="0">
                          <a:effectLst/>
                          <a:latin typeface="Corbel" panose="020B0503020204020204" pitchFamily="34" charset="0"/>
                          <a:ea typeface="Times New Roman" panose="02020603050405020304" pitchFamily="18" charset="0"/>
                        </a:rPr>
                        <a:t>Was </a:t>
                      </a:r>
                      <a:r>
                        <a:rPr lang="en-US" sz="2000" dirty="0">
                          <a:effectLst/>
                          <a:latin typeface="Corbel" panose="020B0503020204020204" pitchFamily="34" charset="0"/>
                          <a:ea typeface="Times New Roman" panose="02020603050405020304" pitchFamily="18" charset="0"/>
                        </a:rPr>
                        <a:t>Blood sample/Prick taken during your antenatal checkup?</a:t>
                      </a:r>
                    </a:p>
                    <a:p>
                      <a:pPr marL="342900" marR="0" lvl="0" indent="-342900">
                        <a:spcBef>
                          <a:spcPts val="0"/>
                        </a:spcBef>
                        <a:spcAft>
                          <a:spcPts val="0"/>
                        </a:spcAft>
                        <a:buFont typeface="Symbol" panose="05050102010706020507" pitchFamily="18" charset="2"/>
                        <a:buChar char=""/>
                      </a:pPr>
                      <a:r>
                        <a:rPr lang="en-US" sz="2000" dirty="0" smtClean="0">
                          <a:solidFill>
                            <a:srgbClr val="FF0000"/>
                          </a:solidFill>
                          <a:effectLst/>
                          <a:latin typeface="Corbel" panose="020B0503020204020204" pitchFamily="34" charset="0"/>
                          <a:ea typeface="Times New Roman" panose="02020603050405020304" pitchFamily="18" charset="0"/>
                        </a:rPr>
                        <a:t>Were </a:t>
                      </a:r>
                      <a:r>
                        <a:rPr lang="en-US" sz="2000" dirty="0">
                          <a:solidFill>
                            <a:srgbClr val="FF0000"/>
                          </a:solidFill>
                          <a:effectLst/>
                          <a:latin typeface="Corbel" panose="020B0503020204020204" pitchFamily="34" charset="0"/>
                          <a:ea typeface="Times New Roman" panose="02020603050405020304" pitchFamily="18" charset="0"/>
                        </a:rPr>
                        <a:t>IFA tablets provided to antenatal women along with instruction to intake?</a:t>
                      </a:r>
                    </a:p>
                    <a:p>
                      <a:pPr marL="342900" marR="0" lvl="0" indent="-342900">
                        <a:spcBef>
                          <a:spcPts val="0"/>
                        </a:spcBef>
                        <a:spcAft>
                          <a:spcPts val="0"/>
                        </a:spcAft>
                        <a:buFont typeface="Symbol" panose="05050102010706020507" pitchFamily="18" charset="2"/>
                        <a:buChar char=""/>
                      </a:pPr>
                      <a:r>
                        <a:rPr lang="en-US" sz="2000" dirty="0" smtClean="0">
                          <a:effectLst/>
                          <a:latin typeface="Corbel" panose="020B0503020204020204" pitchFamily="34" charset="0"/>
                          <a:ea typeface="Times New Roman" panose="02020603050405020304" pitchFamily="18" charset="0"/>
                        </a:rPr>
                        <a:t>Was </a:t>
                      </a:r>
                      <a:r>
                        <a:rPr lang="en-US" sz="2000" dirty="0">
                          <a:effectLst/>
                          <a:latin typeface="Corbel" panose="020B0503020204020204" pitchFamily="34" charset="0"/>
                          <a:ea typeface="Times New Roman" panose="02020603050405020304" pitchFamily="18" charset="0"/>
                        </a:rPr>
                        <a:t>any emergency helpline number provided by health care </a:t>
                      </a:r>
                      <a:r>
                        <a:rPr lang="en-US" sz="2000" dirty="0" smtClean="0">
                          <a:effectLst/>
                          <a:latin typeface="Corbel" panose="020B0503020204020204" pitchFamily="34" charset="0"/>
                          <a:ea typeface="Times New Roman" panose="02020603050405020304" pitchFamily="18" charset="0"/>
                        </a:rPr>
                        <a:t>provider</a:t>
                      </a:r>
                      <a:endParaRPr lang="en-US" sz="2000" dirty="0">
                        <a:effectLst/>
                        <a:latin typeface="Corbel" panose="020B0503020204020204" pitchFamily="34" charset="0"/>
                        <a:ea typeface="Times New Roman" panose="02020603050405020304" pitchFamily="18" charset="0"/>
                      </a:endParaRPr>
                    </a:p>
                  </a:txBody>
                  <a:tcPr marL="68580" marR="68580" marT="0" marB="0"/>
                </a:tc>
                <a:tc>
                  <a:txBody>
                    <a:bodyPr/>
                    <a:lstStyle/>
                    <a:p>
                      <a:pPr marL="342900" marR="0" lvl="0" indent="-342900" algn="l" defTabSz="914400" rtl="0" eaLnBrk="1" latinLnBrk="0" hangingPunct="1">
                        <a:spcBef>
                          <a:spcPts val="0"/>
                        </a:spcBef>
                        <a:spcAft>
                          <a:spcPts val="0"/>
                        </a:spcAft>
                        <a:buFont typeface="Symbol" panose="05050102010706020507" pitchFamily="18" charset="2"/>
                        <a:buChar char=""/>
                      </a:pPr>
                      <a:r>
                        <a:rPr lang="en-US" sz="2000" kern="1200" dirty="0">
                          <a:solidFill>
                            <a:srgbClr val="FF0000"/>
                          </a:solidFill>
                          <a:effectLst/>
                          <a:latin typeface="Corbel" panose="020B0503020204020204" pitchFamily="34" charset="0"/>
                          <a:ea typeface="Times New Roman" panose="02020603050405020304" pitchFamily="18" charset="0"/>
                          <a:cs typeface="+mn-cs"/>
                        </a:rPr>
                        <a:t>Are high risk pregnancies line listed at the health facility?</a:t>
                      </a:r>
                    </a:p>
                    <a:p>
                      <a:pPr marL="342900" marR="0" lvl="0" indent="-342900" algn="l" defTabSz="914400" rtl="0" eaLnBrk="1" latinLnBrk="0" hangingPunct="1">
                        <a:spcBef>
                          <a:spcPts val="0"/>
                        </a:spcBef>
                        <a:spcAft>
                          <a:spcPts val="0"/>
                        </a:spcAft>
                        <a:buFont typeface="Symbol" panose="05050102010706020507" pitchFamily="18" charset="2"/>
                        <a:buChar char=""/>
                      </a:pPr>
                      <a:r>
                        <a:rPr lang="en-US" sz="2000" kern="1200" dirty="0" smtClean="0">
                          <a:solidFill>
                            <a:schemeClr val="tx1"/>
                          </a:solidFill>
                          <a:effectLst/>
                          <a:latin typeface="Corbel" panose="020B0503020204020204" pitchFamily="34" charset="0"/>
                          <a:ea typeface="Times New Roman" panose="02020603050405020304" pitchFamily="18" charset="0"/>
                          <a:cs typeface="+mn-cs"/>
                        </a:rPr>
                        <a:t>Were </a:t>
                      </a:r>
                      <a:r>
                        <a:rPr lang="en-US" sz="2000" kern="1200" dirty="0">
                          <a:solidFill>
                            <a:schemeClr val="tx1"/>
                          </a:solidFill>
                          <a:effectLst/>
                          <a:latin typeface="Corbel" panose="020B0503020204020204" pitchFamily="34" charset="0"/>
                          <a:ea typeface="Times New Roman" panose="02020603050405020304" pitchFamily="18" charset="0"/>
                          <a:cs typeface="+mn-cs"/>
                        </a:rPr>
                        <a:t>maternal deaths reported from the area of the facility in last one year</a:t>
                      </a:r>
                      <a:r>
                        <a:rPr lang="en-US" sz="2000" kern="1200" dirty="0" smtClean="0">
                          <a:solidFill>
                            <a:schemeClr val="tx1"/>
                          </a:solidFill>
                          <a:effectLst/>
                          <a:latin typeface="Corbel" panose="020B0503020204020204" pitchFamily="34" charset="0"/>
                          <a:ea typeface="Times New Roman" panose="02020603050405020304" pitchFamily="18" charset="0"/>
                          <a:cs typeface="+mn-cs"/>
                        </a:rPr>
                        <a:t>?</a:t>
                      </a:r>
                      <a:endParaRPr lang="en-US" sz="2000" kern="1200" dirty="0">
                        <a:solidFill>
                          <a:schemeClr val="tx1"/>
                        </a:solidFill>
                        <a:effectLst/>
                        <a:latin typeface="Corbel" panose="020B0503020204020204" pitchFamily="34" charset="0"/>
                        <a:ea typeface="Times New Roman" panose="02020603050405020304" pitchFamily="18" charset="0"/>
                        <a:cs typeface="+mn-cs"/>
                      </a:endParaRPr>
                    </a:p>
                  </a:txBody>
                  <a:tcPr marL="68580" marR="68580" marT="0" marB="0"/>
                </a:tc>
                <a:extLst>
                  <a:ext uri="{0D108BD9-81ED-4DB2-BD59-A6C34878D82A}">
                    <a16:rowId xmlns:a16="http://schemas.microsoft.com/office/drawing/2014/main" val="10002"/>
                  </a:ext>
                </a:extLst>
              </a:tr>
            </a:tbl>
          </a:graphicData>
        </a:graphic>
      </p:graphicFrame>
      <p:sp>
        <p:nvSpPr>
          <p:cNvPr id="9" name="Rectangle 8"/>
          <p:cNvSpPr/>
          <p:nvPr/>
        </p:nvSpPr>
        <p:spPr>
          <a:xfrm>
            <a:off x="1497710" y="252137"/>
            <a:ext cx="9144000" cy="473077"/>
          </a:xfrm>
          <a:prstGeom prst="rect">
            <a:avLst/>
          </a:prstGeom>
          <a:ln/>
          <a:extLst/>
        </p:spPr>
        <p:style>
          <a:lnRef idx="3">
            <a:schemeClr val="lt1"/>
          </a:lnRef>
          <a:fillRef idx="1">
            <a:schemeClr val="accent3"/>
          </a:fillRef>
          <a:effectRef idx="1">
            <a:schemeClr val="accent3"/>
          </a:effectRef>
          <a:fontRef idx="minor">
            <a:schemeClr val="lt1"/>
          </a:fontRef>
        </p:style>
        <p:txBody>
          <a:bodyPr vert="horz" lIns="91440" tIns="45720" rIns="91440" bIns="45720" rtlCol="0" anchor="ctr">
            <a:noAutofit/>
          </a:bodyPr>
          <a:lstStyle/>
          <a:p>
            <a:pPr marL="0" marR="0" lvl="0" indent="0" algn="ctr" defTabSz="914400" eaLnBrk="1" fontAlgn="auto" latinLnBrk="0" hangingPunct="1">
              <a:lnSpc>
                <a:spcPct val="90000"/>
              </a:lnSpc>
              <a:spcBef>
                <a:spcPct val="0"/>
              </a:spcBef>
              <a:spcAft>
                <a:spcPts val="0"/>
              </a:spcAft>
              <a:buClrTx/>
              <a:buSzTx/>
              <a:buFontTx/>
              <a:buNone/>
              <a:tabLst/>
              <a:defRPr/>
            </a:pPr>
            <a:r>
              <a:rPr kumimoji="0" lang="en-US" sz="2800" b="1" i="0" u="none" strike="noStrike" kern="0" cap="none" spc="-60" normalizeH="0" baseline="0" noProof="0" dirty="0" smtClean="0">
                <a:ln>
                  <a:noFill/>
                </a:ln>
                <a:solidFill>
                  <a:sysClr val="window" lastClr="FFFFFF"/>
                </a:solidFill>
                <a:effectLst/>
                <a:uLnTx/>
                <a:uFillTx/>
                <a:latin typeface="Corbel"/>
                <a:ea typeface="+mn-ea"/>
                <a:cs typeface="+mn-cs"/>
              </a:rPr>
              <a:t>Key CRM Questions</a:t>
            </a:r>
            <a:r>
              <a:rPr kumimoji="0" lang="en-US" sz="2800" b="1" i="0" u="none" strike="noStrike" kern="0" cap="none" spc="-60" normalizeH="0" noProof="0" dirty="0" smtClean="0">
                <a:ln>
                  <a:noFill/>
                </a:ln>
                <a:solidFill>
                  <a:sysClr val="window" lastClr="FFFFFF"/>
                </a:solidFill>
                <a:effectLst/>
                <a:uLnTx/>
                <a:uFillTx/>
                <a:latin typeface="Corbel"/>
                <a:ea typeface="+mn-ea"/>
                <a:cs typeface="+mn-cs"/>
              </a:rPr>
              <a:t> – Maternal Health </a:t>
            </a:r>
            <a:endParaRPr kumimoji="0" lang="en-GB" sz="2800" b="1" i="0" u="none" strike="noStrike" kern="0" cap="none" spc="-60" normalizeH="0" baseline="0" noProof="0" dirty="0">
              <a:ln>
                <a:noFill/>
              </a:ln>
              <a:solidFill>
                <a:sysClr val="window" lastClr="FFFFFF"/>
              </a:solidFill>
              <a:effectLst/>
              <a:uLnTx/>
              <a:uFillTx/>
              <a:latin typeface="Corbel"/>
              <a:ea typeface="+mn-ea"/>
              <a:cs typeface="+mn-cs"/>
            </a:endParaRPr>
          </a:p>
        </p:txBody>
      </p:sp>
    </p:spTree>
    <p:extLst>
      <p:ext uri="{BB962C8B-B14F-4D97-AF65-F5344CB8AC3E}">
        <p14:creationId xmlns:p14="http://schemas.microsoft.com/office/powerpoint/2010/main" val="410137060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3690479110"/>
              </p:ext>
            </p:extLst>
          </p:nvPr>
        </p:nvGraphicFramePr>
        <p:xfrm>
          <a:off x="283780" y="975465"/>
          <a:ext cx="11713778" cy="5799699"/>
        </p:xfrm>
        <a:graphic>
          <a:graphicData uri="http://schemas.openxmlformats.org/drawingml/2006/table">
            <a:tbl>
              <a:tblPr firstRow="1" firstCol="1" bandRow="1">
                <a:tableStyleId>{C083E6E3-FA7D-4D7B-A595-EF9225AFEA82}</a:tableStyleId>
              </a:tblPr>
              <a:tblGrid>
                <a:gridCol w="1513729">
                  <a:extLst>
                    <a:ext uri="{9D8B030D-6E8A-4147-A177-3AD203B41FA5}">
                      <a16:colId xmlns:a16="http://schemas.microsoft.com/office/drawing/2014/main" val="20000"/>
                    </a:ext>
                  </a:extLst>
                </a:gridCol>
                <a:gridCol w="4150551">
                  <a:extLst>
                    <a:ext uri="{9D8B030D-6E8A-4147-A177-3AD203B41FA5}">
                      <a16:colId xmlns:a16="http://schemas.microsoft.com/office/drawing/2014/main" val="20001"/>
                    </a:ext>
                  </a:extLst>
                </a:gridCol>
                <a:gridCol w="3450655">
                  <a:extLst>
                    <a:ext uri="{9D8B030D-6E8A-4147-A177-3AD203B41FA5}">
                      <a16:colId xmlns:a16="http://schemas.microsoft.com/office/drawing/2014/main" val="20002"/>
                    </a:ext>
                  </a:extLst>
                </a:gridCol>
                <a:gridCol w="2598843">
                  <a:extLst>
                    <a:ext uri="{9D8B030D-6E8A-4147-A177-3AD203B41FA5}">
                      <a16:colId xmlns:a16="http://schemas.microsoft.com/office/drawing/2014/main" val="20003"/>
                    </a:ext>
                  </a:extLst>
                </a:gridCol>
              </a:tblGrid>
              <a:tr h="648384">
                <a:tc>
                  <a:txBody>
                    <a:bodyPr/>
                    <a:lstStyle/>
                    <a:p>
                      <a:pPr marL="0" marR="0" algn="ctr">
                        <a:lnSpc>
                          <a:spcPct val="107000"/>
                        </a:lnSpc>
                        <a:spcBef>
                          <a:spcPts val="0"/>
                        </a:spcBef>
                        <a:spcAft>
                          <a:spcPts val="0"/>
                        </a:spcAft>
                      </a:pPr>
                      <a:r>
                        <a:rPr lang="en-US" sz="2200" dirty="0" smtClean="0">
                          <a:effectLst/>
                          <a:latin typeface="Corbel" panose="020B0503020204020204" pitchFamily="34" charset="0"/>
                        </a:rPr>
                        <a:t>Theme</a:t>
                      </a:r>
                      <a:endParaRPr lang="en-US" sz="2200" dirty="0">
                        <a:effectLst/>
                        <a:latin typeface="Corbel" panose="020B0503020204020204" pitchFamily="34" charset="0"/>
                        <a:ea typeface="Calibri" panose="020F0502020204030204" pitchFamily="34" charset="0"/>
                        <a:cs typeface="Mangal" panose="02040503050203030202" pitchFamily="18" charset="0"/>
                      </a:endParaRPr>
                    </a:p>
                  </a:txBody>
                  <a:tcPr marL="35984" marR="35984" marT="0" marB="0"/>
                </a:tc>
                <a:tc>
                  <a:txBody>
                    <a:bodyPr/>
                    <a:lstStyle/>
                    <a:p>
                      <a:pPr marL="0" marR="0" lvl="0" indent="0">
                        <a:spcBef>
                          <a:spcPts val="0"/>
                        </a:spcBef>
                        <a:spcAft>
                          <a:spcPts val="0"/>
                        </a:spcAft>
                        <a:buFont typeface="Symbol" panose="05050102010706020507" pitchFamily="18" charset="2"/>
                        <a:buNone/>
                      </a:pPr>
                      <a:r>
                        <a:rPr lang="en-US" sz="2200" dirty="0" smtClean="0">
                          <a:effectLst/>
                          <a:latin typeface="Corbel" panose="020B0503020204020204" pitchFamily="34" charset="0"/>
                        </a:rPr>
                        <a:t>Key Indicator</a:t>
                      </a:r>
                      <a:endParaRPr lang="en-US" sz="2200" dirty="0">
                        <a:effectLst/>
                        <a:latin typeface="Corbel" panose="020B0503020204020204" pitchFamily="34" charset="0"/>
                        <a:ea typeface="Times New Roman" panose="02020603050405020304" pitchFamily="18" charset="0"/>
                      </a:endParaRPr>
                    </a:p>
                  </a:txBody>
                  <a:tcPr marL="35984" marR="35984" marT="0" marB="0"/>
                </a:tc>
                <a:tc>
                  <a:txBody>
                    <a:bodyPr/>
                    <a:lstStyle/>
                    <a:p>
                      <a:pPr marL="0" marR="0" lvl="0" indent="0">
                        <a:spcBef>
                          <a:spcPts val="0"/>
                        </a:spcBef>
                        <a:spcAft>
                          <a:spcPts val="0"/>
                        </a:spcAft>
                        <a:buFont typeface="Symbol" panose="05050102010706020507" pitchFamily="18" charset="2"/>
                        <a:buNone/>
                      </a:pPr>
                      <a:r>
                        <a:rPr lang="en-US" sz="2200" dirty="0" smtClean="0">
                          <a:effectLst/>
                          <a:latin typeface="Corbel" panose="020B0503020204020204" pitchFamily="34" charset="0"/>
                        </a:rPr>
                        <a:t>Sample Question</a:t>
                      </a:r>
                      <a:r>
                        <a:rPr lang="en-US" sz="2200" baseline="0" dirty="0" smtClean="0">
                          <a:effectLst/>
                          <a:latin typeface="Corbel" panose="020B0503020204020204" pitchFamily="34" charset="0"/>
                        </a:rPr>
                        <a:t> –Beneficiary</a:t>
                      </a:r>
                      <a:endParaRPr lang="en-US" sz="2200" dirty="0">
                        <a:effectLst/>
                        <a:latin typeface="Corbel" panose="020B0503020204020204" pitchFamily="34" charset="0"/>
                        <a:ea typeface="Times New Roman" panose="02020603050405020304" pitchFamily="18" charset="0"/>
                      </a:endParaRPr>
                    </a:p>
                  </a:txBody>
                  <a:tcPr marL="35984" marR="35984" marT="0" marB="0"/>
                </a:tc>
                <a:tc>
                  <a:txBody>
                    <a:bodyPr/>
                    <a:lstStyle/>
                    <a:p>
                      <a:pPr marL="0" marR="0" lvl="0" indent="0">
                        <a:spcBef>
                          <a:spcPts val="0"/>
                        </a:spcBef>
                        <a:spcAft>
                          <a:spcPts val="0"/>
                        </a:spcAft>
                        <a:buFont typeface="Symbol" panose="05050102010706020507" pitchFamily="18" charset="2"/>
                        <a:buNone/>
                      </a:pPr>
                      <a:r>
                        <a:rPr lang="en-US" sz="2200" dirty="0" smtClean="0">
                          <a:effectLst/>
                          <a:latin typeface="Corbel" panose="020B0503020204020204" pitchFamily="34" charset="0"/>
                        </a:rPr>
                        <a:t>Sample Question –Service Providers</a:t>
                      </a:r>
                      <a:endParaRPr lang="en-US" sz="2200" dirty="0">
                        <a:effectLst/>
                        <a:latin typeface="Corbel" panose="020B0503020204020204" pitchFamily="34" charset="0"/>
                        <a:ea typeface="Times New Roman" panose="02020603050405020304" pitchFamily="18" charset="0"/>
                      </a:endParaRPr>
                    </a:p>
                  </a:txBody>
                  <a:tcPr marL="35984" marR="35984" marT="0" marB="0"/>
                </a:tc>
                <a:extLst>
                  <a:ext uri="{0D108BD9-81ED-4DB2-BD59-A6C34878D82A}">
                    <a16:rowId xmlns:a16="http://schemas.microsoft.com/office/drawing/2014/main" val="10000"/>
                  </a:ext>
                </a:extLst>
              </a:tr>
              <a:tr h="2446899">
                <a:tc>
                  <a:txBody>
                    <a:bodyPr/>
                    <a:lstStyle/>
                    <a:p>
                      <a:pPr marL="0" marR="0" algn="ctr">
                        <a:lnSpc>
                          <a:spcPct val="107000"/>
                        </a:lnSpc>
                        <a:spcBef>
                          <a:spcPts val="0"/>
                        </a:spcBef>
                        <a:spcAft>
                          <a:spcPts val="0"/>
                        </a:spcAft>
                      </a:pPr>
                      <a:r>
                        <a:rPr lang="en-IN" sz="2200" dirty="0">
                          <a:effectLst/>
                          <a:latin typeface="Corbel" panose="020B0503020204020204" pitchFamily="34" charset="0"/>
                          <a:ea typeface="Calibri" panose="020F0502020204030204" pitchFamily="34" charset="0"/>
                          <a:cs typeface="Mangal" panose="02040503050203030202" pitchFamily="18" charset="0"/>
                        </a:rPr>
                        <a:t>Facility Based Services</a:t>
                      </a:r>
                      <a:endParaRPr lang="en-US" sz="2200" dirty="0">
                        <a:effectLst/>
                        <a:latin typeface="Corbel" panose="020B0503020204020204" pitchFamily="34" charset="0"/>
                        <a:ea typeface="Calibri" panose="020F0502020204030204" pitchFamily="34" charset="0"/>
                        <a:cs typeface="Mangal" panose="02040503050203030202" pitchFamily="18" charset="0"/>
                      </a:endParaRPr>
                    </a:p>
                  </a:txBody>
                  <a:tcPr marL="68580" marR="68580" marT="0" marB="0"/>
                </a:tc>
                <a:tc>
                  <a:txBody>
                    <a:bodyPr/>
                    <a:lstStyle/>
                    <a:p>
                      <a:pPr marL="342900" marR="0" lvl="0" indent="-342900" algn="l" defTabSz="914400" rtl="0" eaLnBrk="1" latinLnBrk="0" hangingPunct="1">
                        <a:spcBef>
                          <a:spcPts val="0"/>
                        </a:spcBef>
                        <a:spcAft>
                          <a:spcPts val="0"/>
                        </a:spcAft>
                        <a:buFont typeface="Symbol" panose="05050102010706020507" pitchFamily="18" charset="2"/>
                        <a:buChar char=""/>
                      </a:pPr>
                      <a:r>
                        <a:rPr lang="en-US" sz="2200" kern="1200" baseline="0" dirty="0">
                          <a:solidFill>
                            <a:schemeClr val="tx1"/>
                          </a:solidFill>
                          <a:effectLst/>
                          <a:latin typeface="Corbel" panose="020B0503020204020204" pitchFamily="34" charset="0"/>
                          <a:ea typeface="Times New Roman" panose="02020603050405020304" pitchFamily="18" charset="0"/>
                          <a:cs typeface="+mn-cs"/>
                        </a:rPr>
                        <a:t>Tracking of Pregnant Women with severe Anemia</a:t>
                      </a:r>
                    </a:p>
                    <a:p>
                      <a:pPr marL="342900" marR="0" lvl="0" indent="-342900" algn="l" defTabSz="914400" rtl="0" eaLnBrk="1" latinLnBrk="0" hangingPunct="1">
                        <a:spcBef>
                          <a:spcPts val="0"/>
                        </a:spcBef>
                        <a:spcAft>
                          <a:spcPts val="0"/>
                        </a:spcAft>
                        <a:buFont typeface="Symbol" panose="05050102010706020507" pitchFamily="18" charset="2"/>
                        <a:buChar char=""/>
                      </a:pPr>
                      <a:r>
                        <a:rPr lang="en-IN" sz="2200" kern="1200" baseline="0" dirty="0">
                          <a:solidFill>
                            <a:schemeClr val="tx1"/>
                          </a:solidFill>
                          <a:effectLst/>
                          <a:latin typeface="Corbel" panose="020B0503020204020204" pitchFamily="34" charset="0"/>
                          <a:ea typeface="Times New Roman" panose="02020603050405020304" pitchFamily="18" charset="0"/>
                          <a:cs typeface="+mn-cs"/>
                        </a:rPr>
                        <a:t>Care during labour and delivery</a:t>
                      </a:r>
                      <a:endParaRPr lang="en-US" sz="2200" kern="1200" baseline="0" dirty="0">
                        <a:solidFill>
                          <a:schemeClr val="tx1"/>
                        </a:solidFill>
                        <a:effectLst/>
                        <a:latin typeface="Corbel" panose="020B0503020204020204" pitchFamily="34" charset="0"/>
                        <a:ea typeface="Times New Roman" panose="02020603050405020304" pitchFamily="18" charset="0"/>
                        <a:cs typeface="+mn-cs"/>
                      </a:endParaRPr>
                    </a:p>
                    <a:p>
                      <a:pPr marL="342900" marR="0" lvl="0" indent="-342900" algn="l" defTabSz="914400" rtl="0" eaLnBrk="1" latinLnBrk="0" hangingPunct="1">
                        <a:spcBef>
                          <a:spcPts val="0"/>
                        </a:spcBef>
                        <a:spcAft>
                          <a:spcPts val="0"/>
                        </a:spcAft>
                        <a:buFont typeface="Symbol" panose="05050102010706020507" pitchFamily="18" charset="2"/>
                        <a:buChar char=""/>
                      </a:pPr>
                      <a:r>
                        <a:rPr lang="en-US" sz="2200" kern="1200" baseline="0" dirty="0">
                          <a:solidFill>
                            <a:schemeClr val="tx1"/>
                          </a:solidFill>
                          <a:effectLst/>
                          <a:latin typeface="Corbel" panose="020B0503020204020204" pitchFamily="34" charset="0"/>
                          <a:ea typeface="Times New Roman" panose="02020603050405020304" pitchFamily="18" charset="0"/>
                          <a:cs typeface="+mn-cs"/>
                        </a:rPr>
                        <a:t>Identification of Maternal and Newborn Complication and timely Referral</a:t>
                      </a:r>
                    </a:p>
                    <a:p>
                      <a:pPr marL="342900" marR="0" lvl="0" indent="-342900" algn="l" defTabSz="914400" rtl="0" eaLnBrk="1" latinLnBrk="0" hangingPunct="1">
                        <a:spcBef>
                          <a:spcPts val="0"/>
                        </a:spcBef>
                        <a:spcAft>
                          <a:spcPts val="0"/>
                        </a:spcAft>
                        <a:buFont typeface="Symbol" panose="05050102010706020507" pitchFamily="18" charset="2"/>
                        <a:buChar char=""/>
                      </a:pPr>
                      <a:r>
                        <a:rPr lang="en-US" sz="2200" kern="1200" baseline="0" dirty="0">
                          <a:solidFill>
                            <a:srgbClr val="FF0000"/>
                          </a:solidFill>
                          <a:effectLst/>
                          <a:latin typeface="Corbel" panose="020B0503020204020204" pitchFamily="34" charset="0"/>
                          <a:ea typeface="Times New Roman" panose="02020603050405020304" pitchFamily="18" charset="0"/>
                          <a:cs typeface="+mn-cs"/>
                        </a:rPr>
                        <a:t>JSSK Entitlements</a:t>
                      </a:r>
                    </a:p>
                  </a:txBody>
                  <a:tcPr marL="68580" marR="68580" marT="0" marB="0"/>
                </a:tc>
                <a:tc>
                  <a:txBody>
                    <a:bodyPr/>
                    <a:lstStyle/>
                    <a:p>
                      <a:pPr marL="342900" marR="0" lvl="0" indent="-342900">
                        <a:spcBef>
                          <a:spcPts val="0"/>
                        </a:spcBef>
                        <a:spcAft>
                          <a:spcPts val="0"/>
                        </a:spcAft>
                        <a:buFont typeface="Symbol" panose="05050102010706020507" pitchFamily="18" charset="2"/>
                        <a:buChar char=""/>
                      </a:pPr>
                      <a:r>
                        <a:rPr lang="en-US" sz="2200" dirty="0" smtClean="0">
                          <a:solidFill>
                            <a:srgbClr val="FF0000"/>
                          </a:solidFill>
                          <a:effectLst/>
                          <a:latin typeface="Corbel" panose="020B0503020204020204" pitchFamily="34" charset="0"/>
                          <a:ea typeface="Times New Roman" panose="02020603050405020304" pitchFamily="18" charset="0"/>
                        </a:rPr>
                        <a:t>Did you get free diet/</a:t>
                      </a:r>
                      <a:r>
                        <a:rPr lang="en-US" sz="2200" baseline="0" dirty="0" smtClean="0">
                          <a:solidFill>
                            <a:srgbClr val="FF0000"/>
                          </a:solidFill>
                          <a:effectLst/>
                          <a:latin typeface="Corbel" panose="020B0503020204020204" pitchFamily="34" charset="0"/>
                          <a:ea typeface="Times New Roman" panose="02020603050405020304" pitchFamily="18" charset="0"/>
                        </a:rPr>
                        <a:t> free drugs and free diagnostics </a:t>
                      </a:r>
                      <a:r>
                        <a:rPr lang="en-US" sz="2200" dirty="0" smtClean="0">
                          <a:solidFill>
                            <a:srgbClr val="FF0000"/>
                          </a:solidFill>
                          <a:effectLst/>
                          <a:latin typeface="Corbel" panose="020B0503020204020204" pitchFamily="34" charset="0"/>
                          <a:ea typeface="Times New Roman" panose="02020603050405020304" pitchFamily="18" charset="0"/>
                        </a:rPr>
                        <a:t>after admission to hospital?</a:t>
                      </a:r>
                    </a:p>
                    <a:p>
                      <a:pPr marL="342900" marR="0" lvl="0" indent="-342900">
                        <a:spcBef>
                          <a:spcPts val="0"/>
                        </a:spcBef>
                        <a:spcAft>
                          <a:spcPts val="0"/>
                        </a:spcAft>
                        <a:buFont typeface="Symbol" panose="05050102010706020507" pitchFamily="18" charset="2"/>
                        <a:buChar char=""/>
                      </a:pPr>
                      <a:r>
                        <a:rPr lang="en-US" sz="2200" dirty="0" smtClean="0">
                          <a:solidFill>
                            <a:srgbClr val="FF0000"/>
                          </a:solidFill>
                          <a:effectLst/>
                          <a:latin typeface="Corbel" panose="020B0503020204020204" pitchFamily="34" charset="0"/>
                          <a:ea typeface="Times New Roman" panose="02020603050405020304" pitchFamily="18" charset="0"/>
                        </a:rPr>
                        <a:t>Did you give any informal payment for availing health care facility?</a:t>
                      </a:r>
                    </a:p>
                  </a:txBody>
                  <a:tcPr marL="68580" marR="68580" marT="0" marB="0"/>
                </a:tc>
                <a:tc>
                  <a:txBody>
                    <a:bodyPr/>
                    <a:lstStyle/>
                    <a:p>
                      <a:pPr marL="0" marR="0" algn="ctr">
                        <a:lnSpc>
                          <a:spcPct val="107000"/>
                        </a:lnSpc>
                        <a:spcBef>
                          <a:spcPts val="0"/>
                        </a:spcBef>
                        <a:spcAft>
                          <a:spcPts val="0"/>
                        </a:spcAft>
                      </a:pPr>
                      <a:r>
                        <a:rPr lang="en-IN" sz="2200" b="1" dirty="0">
                          <a:effectLst/>
                          <a:latin typeface="Corbel" panose="020B0503020204020204" pitchFamily="34" charset="0"/>
                          <a:ea typeface="Calibri" panose="020F0502020204030204" pitchFamily="34" charset="0"/>
                          <a:cs typeface="Mangal" panose="02040503050203030202" pitchFamily="18" charset="0"/>
                        </a:rPr>
                        <a:t> </a:t>
                      </a:r>
                      <a:endParaRPr lang="en-US" sz="2200" dirty="0">
                        <a:effectLst/>
                        <a:latin typeface="Corbel" panose="020B0503020204020204" pitchFamily="34" charset="0"/>
                        <a:ea typeface="Calibri" panose="020F0502020204030204" pitchFamily="34" charset="0"/>
                        <a:cs typeface="Mangal" panose="02040503050203030202" pitchFamily="18" charset="0"/>
                      </a:endParaRPr>
                    </a:p>
                    <a:p>
                      <a:pPr marL="0" marR="0" algn="ctr">
                        <a:lnSpc>
                          <a:spcPct val="107000"/>
                        </a:lnSpc>
                        <a:spcBef>
                          <a:spcPts val="0"/>
                        </a:spcBef>
                        <a:spcAft>
                          <a:spcPts val="0"/>
                        </a:spcAft>
                      </a:pPr>
                      <a:r>
                        <a:rPr lang="en-IN" sz="2200" b="1" u="sng" dirty="0">
                          <a:solidFill>
                            <a:srgbClr val="0563C1"/>
                          </a:solidFill>
                          <a:effectLst/>
                          <a:latin typeface="Corbel" panose="020B0503020204020204" pitchFamily="34" charset="0"/>
                          <a:ea typeface="Calibri" panose="020F0502020204030204" pitchFamily="34" charset="0"/>
                          <a:cs typeface="Mangal" panose="02040503050203030202" pitchFamily="18" charset="0"/>
                          <a:hlinkClick r:id="rId2"/>
                        </a:rPr>
                        <a:t>Refer to RMNCH+A Check List</a:t>
                      </a:r>
                      <a:endParaRPr lang="en-US" sz="2200" dirty="0">
                        <a:effectLst/>
                        <a:latin typeface="Corbel" panose="020B0503020204020204" pitchFamily="34" charset="0"/>
                        <a:ea typeface="Calibri" panose="020F0502020204030204" pitchFamily="34" charset="0"/>
                        <a:cs typeface="Mangal" panose="02040503050203030202" pitchFamily="18" charset="0"/>
                      </a:endParaRPr>
                    </a:p>
                    <a:p>
                      <a:pPr marL="0" marR="0">
                        <a:lnSpc>
                          <a:spcPct val="107000"/>
                        </a:lnSpc>
                        <a:spcBef>
                          <a:spcPts val="0"/>
                        </a:spcBef>
                        <a:spcAft>
                          <a:spcPts val="0"/>
                        </a:spcAft>
                      </a:pPr>
                      <a:r>
                        <a:rPr lang="en-IN" sz="2200" dirty="0">
                          <a:effectLst/>
                          <a:latin typeface="Corbel" panose="020B0503020204020204" pitchFamily="34" charset="0"/>
                          <a:ea typeface="Calibri" panose="020F0502020204030204" pitchFamily="34" charset="0"/>
                          <a:cs typeface="Mangal" panose="02040503050203030202" pitchFamily="18" charset="0"/>
                        </a:rPr>
                        <a:t> </a:t>
                      </a:r>
                      <a:endParaRPr lang="en-US" sz="2200" dirty="0">
                        <a:effectLst/>
                        <a:latin typeface="Corbel" panose="020B0503020204020204" pitchFamily="34"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val="10001"/>
                  </a:ext>
                </a:extLst>
              </a:tr>
              <a:tr h="431806">
                <a:tc>
                  <a:txBody>
                    <a:bodyPr/>
                    <a:lstStyle/>
                    <a:p>
                      <a:pPr marL="0" marR="0" algn="ctr">
                        <a:lnSpc>
                          <a:spcPct val="107000"/>
                        </a:lnSpc>
                        <a:spcBef>
                          <a:spcPts val="0"/>
                        </a:spcBef>
                        <a:spcAft>
                          <a:spcPts val="0"/>
                        </a:spcAft>
                      </a:pPr>
                      <a:r>
                        <a:rPr lang="en-IN" sz="2200">
                          <a:effectLst/>
                          <a:latin typeface="Corbel" panose="020B0503020204020204" pitchFamily="34" charset="0"/>
                          <a:ea typeface="Calibri" panose="020F0502020204030204" pitchFamily="34" charset="0"/>
                          <a:cs typeface="Mangal" panose="02040503050203030202" pitchFamily="18" charset="0"/>
                        </a:rPr>
                        <a:t>Transportation Facility</a:t>
                      </a:r>
                      <a:endParaRPr lang="en-US" sz="2200">
                        <a:effectLst/>
                        <a:latin typeface="Corbel" panose="020B0503020204020204" pitchFamily="34" charset="0"/>
                        <a:ea typeface="Calibri" panose="020F0502020204030204" pitchFamily="34" charset="0"/>
                        <a:cs typeface="Mangal" panose="02040503050203030202" pitchFamily="18" charset="0"/>
                      </a:endParaRPr>
                    </a:p>
                  </a:txBody>
                  <a:tcPr marL="68580" marR="68580" marT="0" marB="0"/>
                </a:tc>
                <a:tc>
                  <a:txBody>
                    <a:bodyPr/>
                    <a:lstStyle/>
                    <a:p>
                      <a:pPr marL="342900" marR="0" lvl="0" indent="-342900" algn="l" defTabSz="914400" rtl="0" eaLnBrk="1" latinLnBrk="0" hangingPunct="1">
                        <a:spcBef>
                          <a:spcPts val="0"/>
                        </a:spcBef>
                        <a:spcAft>
                          <a:spcPts val="0"/>
                        </a:spcAft>
                        <a:buFont typeface="Symbol" panose="05050102010706020507" pitchFamily="18" charset="2"/>
                        <a:buChar char=""/>
                      </a:pPr>
                      <a:r>
                        <a:rPr lang="en-US" sz="2200" kern="1200" baseline="0" dirty="0">
                          <a:solidFill>
                            <a:srgbClr val="FF0000"/>
                          </a:solidFill>
                          <a:effectLst/>
                          <a:latin typeface="Corbel" panose="020B0503020204020204" pitchFamily="34" charset="0"/>
                          <a:ea typeface="Times New Roman" panose="02020603050405020304" pitchFamily="18" charset="0"/>
                          <a:cs typeface="+mn-cs"/>
                        </a:rPr>
                        <a:t>Awareness about Transport Facilities</a:t>
                      </a:r>
                    </a:p>
                    <a:p>
                      <a:pPr marL="342900" marR="0" lvl="0" indent="-342900" algn="l" defTabSz="914400" rtl="0" eaLnBrk="1" latinLnBrk="0" hangingPunct="1">
                        <a:spcBef>
                          <a:spcPts val="0"/>
                        </a:spcBef>
                        <a:spcAft>
                          <a:spcPts val="0"/>
                        </a:spcAft>
                        <a:buFont typeface="Symbol" panose="05050102010706020507" pitchFamily="18" charset="2"/>
                        <a:buChar char=""/>
                      </a:pPr>
                      <a:r>
                        <a:rPr lang="en-US" sz="2200" kern="1200" baseline="0" dirty="0">
                          <a:solidFill>
                            <a:schemeClr val="tx1"/>
                          </a:solidFill>
                          <a:effectLst/>
                          <a:latin typeface="Corbel" panose="020B0503020204020204" pitchFamily="34" charset="0"/>
                          <a:ea typeface="Times New Roman" panose="02020603050405020304" pitchFamily="18" charset="0"/>
                          <a:cs typeface="+mn-cs"/>
                        </a:rPr>
                        <a:t>Accessibility to Health Facility </a:t>
                      </a:r>
                    </a:p>
                    <a:p>
                      <a:pPr marL="342900" marR="0" lvl="0" indent="-342900" algn="l" defTabSz="914400" rtl="0" eaLnBrk="1" latinLnBrk="0" hangingPunct="1">
                        <a:spcBef>
                          <a:spcPts val="0"/>
                        </a:spcBef>
                        <a:spcAft>
                          <a:spcPts val="0"/>
                        </a:spcAft>
                        <a:buFont typeface="Symbol" panose="05050102010706020507" pitchFamily="18" charset="2"/>
                        <a:buChar char=""/>
                      </a:pPr>
                      <a:r>
                        <a:rPr lang="en-US" sz="2200" kern="1200" baseline="0" dirty="0">
                          <a:solidFill>
                            <a:schemeClr val="tx1"/>
                          </a:solidFill>
                          <a:effectLst/>
                          <a:latin typeface="Corbel" panose="020B0503020204020204" pitchFamily="34" charset="0"/>
                          <a:ea typeface="Times New Roman" panose="02020603050405020304" pitchFamily="18" charset="0"/>
                          <a:cs typeface="+mn-cs"/>
                        </a:rPr>
                        <a:t>Out of pocket Expenditure/Informal Payment for Transport</a:t>
                      </a:r>
                    </a:p>
                    <a:p>
                      <a:pPr marL="342900" marR="0" lvl="0" indent="-342900" algn="l" defTabSz="914400" rtl="0" eaLnBrk="1" latinLnBrk="0" hangingPunct="1">
                        <a:spcBef>
                          <a:spcPts val="0"/>
                        </a:spcBef>
                        <a:spcAft>
                          <a:spcPts val="0"/>
                        </a:spcAft>
                        <a:buFont typeface="Symbol" panose="05050102010706020507" pitchFamily="18" charset="2"/>
                        <a:buChar char=""/>
                      </a:pPr>
                      <a:r>
                        <a:rPr lang="en-US" sz="2200" kern="1200" baseline="0" dirty="0">
                          <a:solidFill>
                            <a:schemeClr val="tx1"/>
                          </a:solidFill>
                          <a:effectLst/>
                          <a:latin typeface="Corbel" panose="020B0503020204020204" pitchFamily="34" charset="0"/>
                          <a:ea typeface="Times New Roman" panose="02020603050405020304" pitchFamily="18" charset="0"/>
                          <a:cs typeface="+mn-cs"/>
                        </a:rPr>
                        <a:t>Drop back from health facility </a:t>
                      </a:r>
                    </a:p>
                  </a:txBody>
                  <a:tcPr marL="68580" marR="68580" marT="0" marB="0"/>
                </a:tc>
                <a:tc>
                  <a:txBody>
                    <a:bodyPr/>
                    <a:lstStyle/>
                    <a:p>
                      <a:pPr marL="342900" marR="0" lvl="0" indent="-342900">
                        <a:spcBef>
                          <a:spcPts val="0"/>
                        </a:spcBef>
                        <a:spcAft>
                          <a:spcPts val="0"/>
                        </a:spcAft>
                        <a:buFont typeface="Symbol" panose="05050102010706020507" pitchFamily="18" charset="2"/>
                        <a:buChar char=""/>
                      </a:pPr>
                      <a:r>
                        <a:rPr lang="en-US" sz="2200" dirty="0">
                          <a:effectLst/>
                          <a:latin typeface="Corbel" panose="020B0503020204020204" pitchFamily="34" charset="0"/>
                          <a:ea typeface="Times New Roman" panose="02020603050405020304" pitchFamily="18" charset="0"/>
                        </a:rPr>
                        <a:t>Are you aware about any transport facilities provided to you free of Charge by Government </a:t>
                      </a:r>
                      <a:r>
                        <a:rPr lang="en-US" sz="2200" dirty="0" smtClean="0">
                          <a:effectLst/>
                          <a:latin typeface="Corbel" panose="020B0503020204020204" pitchFamily="34" charset="0"/>
                          <a:ea typeface="Times New Roman" panose="02020603050405020304" pitchFamily="18" charset="0"/>
                        </a:rPr>
                        <a:t>for</a:t>
                      </a:r>
                      <a:r>
                        <a:rPr lang="en-US" sz="2200" baseline="0" dirty="0" smtClean="0">
                          <a:effectLst/>
                          <a:latin typeface="Corbel" panose="020B0503020204020204" pitchFamily="34" charset="0"/>
                          <a:ea typeface="Times New Roman" panose="02020603050405020304" pitchFamily="18" charset="0"/>
                        </a:rPr>
                        <a:t> pick and drop back? </a:t>
                      </a:r>
                      <a:r>
                        <a:rPr lang="en-US" sz="2200" baseline="0" dirty="0" smtClean="0">
                          <a:solidFill>
                            <a:srgbClr val="FF0000"/>
                          </a:solidFill>
                          <a:effectLst/>
                          <a:latin typeface="Corbel" panose="020B0503020204020204" pitchFamily="34" charset="0"/>
                          <a:ea typeface="Times New Roman" panose="02020603050405020304" pitchFamily="18" charset="0"/>
                        </a:rPr>
                        <a:t>Are you aware of the number?</a:t>
                      </a:r>
                      <a:endParaRPr lang="en-US" sz="2200" dirty="0">
                        <a:solidFill>
                          <a:srgbClr val="FF0000"/>
                        </a:solidFill>
                        <a:effectLst/>
                        <a:latin typeface="Corbel" panose="020B0503020204020204" pitchFamily="34" charset="0"/>
                        <a:ea typeface="Times New Roman" panose="02020603050405020304" pitchFamily="18" charset="0"/>
                      </a:endParaRPr>
                    </a:p>
                  </a:txBody>
                  <a:tcPr marL="68580" marR="68580" marT="0" marB="0"/>
                </a:tc>
                <a:tc>
                  <a:txBody>
                    <a:bodyPr/>
                    <a:lstStyle/>
                    <a:p>
                      <a:pPr lvl="0"/>
                      <a:r>
                        <a:rPr lang="en-IN" sz="2200" kern="1200" dirty="0" smtClean="0">
                          <a:solidFill>
                            <a:schemeClr val="tx1"/>
                          </a:solidFill>
                          <a:effectLst/>
                          <a:latin typeface="Corbel" panose="020B0503020204020204" pitchFamily="34" charset="0"/>
                          <a:ea typeface="Times New Roman" panose="02020603050405020304" pitchFamily="18" charset="0"/>
                          <a:cs typeface="+mn-cs"/>
                        </a:rPr>
                        <a:t>No. of women transported during ANC/ INC/PNC- Inter facility</a:t>
                      </a:r>
                      <a:endParaRPr lang="en-US" sz="2200" kern="1200" dirty="0" smtClean="0">
                        <a:solidFill>
                          <a:schemeClr val="tx1"/>
                        </a:solidFill>
                        <a:effectLst/>
                        <a:latin typeface="Corbel" panose="020B0503020204020204" pitchFamily="34" charset="0"/>
                        <a:ea typeface="Times New Roman" panose="02020603050405020304" pitchFamily="18" charset="0"/>
                        <a:cs typeface="+mn-cs"/>
                      </a:endParaRPr>
                    </a:p>
                    <a:p>
                      <a:pPr lvl="0"/>
                      <a:r>
                        <a:rPr lang="en-IN" sz="2200" kern="1200" dirty="0" smtClean="0">
                          <a:solidFill>
                            <a:schemeClr val="tx1"/>
                          </a:solidFill>
                          <a:effectLst/>
                          <a:latin typeface="Corbel" panose="020B0503020204020204" pitchFamily="34" charset="0"/>
                          <a:ea typeface="Times New Roman" panose="02020603050405020304" pitchFamily="18" charset="0"/>
                          <a:cs typeface="+mn-cs"/>
                        </a:rPr>
                        <a:t>No. of women transported during ANC/ INC/PNC- Facility to home</a:t>
                      </a:r>
                      <a:r>
                        <a:rPr lang="en-IN" sz="2200" kern="1200" dirty="0">
                          <a:solidFill>
                            <a:schemeClr val="tx1"/>
                          </a:solidFill>
                          <a:effectLst/>
                          <a:latin typeface="Corbel" panose="020B0503020204020204" pitchFamily="34" charset="0"/>
                          <a:ea typeface="Times New Roman" panose="02020603050405020304" pitchFamily="18" charset="0"/>
                          <a:cs typeface="+mn-cs"/>
                        </a:rPr>
                        <a:t> </a:t>
                      </a:r>
                      <a:endParaRPr lang="en-US" sz="2200" kern="1200" dirty="0">
                        <a:solidFill>
                          <a:schemeClr val="tx1"/>
                        </a:solidFill>
                        <a:effectLst/>
                        <a:latin typeface="Corbel" panose="020B0503020204020204" pitchFamily="34" charset="0"/>
                        <a:ea typeface="Times New Roman" panose="02020603050405020304" pitchFamily="18" charset="0"/>
                        <a:cs typeface="+mn-cs"/>
                      </a:endParaRPr>
                    </a:p>
                  </a:txBody>
                  <a:tcPr marL="68580" marR="68580" marT="0" marB="0"/>
                </a:tc>
                <a:extLst>
                  <a:ext uri="{0D108BD9-81ED-4DB2-BD59-A6C34878D82A}">
                    <a16:rowId xmlns:a16="http://schemas.microsoft.com/office/drawing/2014/main" val="10002"/>
                  </a:ext>
                </a:extLst>
              </a:tr>
            </a:tbl>
          </a:graphicData>
        </a:graphic>
      </p:graphicFrame>
      <p:sp>
        <p:nvSpPr>
          <p:cNvPr id="9" name="Rectangle 8"/>
          <p:cNvSpPr/>
          <p:nvPr/>
        </p:nvSpPr>
        <p:spPr>
          <a:xfrm>
            <a:off x="1497710" y="252137"/>
            <a:ext cx="9144000" cy="473077"/>
          </a:xfrm>
          <a:prstGeom prst="rect">
            <a:avLst/>
          </a:prstGeom>
          <a:ln/>
          <a:extLst/>
        </p:spPr>
        <p:style>
          <a:lnRef idx="3">
            <a:schemeClr val="lt1"/>
          </a:lnRef>
          <a:fillRef idx="1">
            <a:schemeClr val="accent3"/>
          </a:fillRef>
          <a:effectRef idx="1">
            <a:schemeClr val="accent3"/>
          </a:effectRef>
          <a:fontRef idx="minor">
            <a:schemeClr val="lt1"/>
          </a:fontRef>
        </p:style>
        <p:txBody>
          <a:bodyPr vert="horz" lIns="91440" tIns="45720" rIns="91440" bIns="45720" rtlCol="0" anchor="ctr">
            <a:noAutofit/>
          </a:bodyPr>
          <a:lstStyle/>
          <a:p>
            <a:pPr marL="0" marR="0" lvl="0" indent="0" algn="ctr" defTabSz="914400" eaLnBrk="1" fontAlgn="auto" latinLnBrk="0" hangingPunct="1">
              <a:lnSpc>
                <a:spcPct val="90000"/>
              </a:lnSpc>
              <a:spcBef>
                <a:spcPct val="0"/>
              </a:spcBef>
              <a:spcAft>
                <a:spcPts val="0"/>
              </a:spcAft>
              <a:buClrTx/>
              <a:buSzTx/>
              <a:buFontTx/>
              <a:buNone/>
              <a:tabLst/>
              <a:defRPr/>
            </a:pPr>
            <a:r>
              <a:rPr kumimoji="0" lang="en-US" sz="2800" b="1" i="0" u="none" strike="noStrike" kern="0" cap="none" spc="-60" normalizeH="0" baseline="0" noProof="0" dirty="0" smtClean="0">
                <a:ln>
                  <a:noFill/>
                </a:ln>
                <a:solidFill>
                  <a:sysClr val="window" lastClr="FFFFFF"/>
                </a:solidFill>
                <a:effectLst/>
                <a:uLnTx/>
                <a:uFillTx/>
                <a:latin typeface="Corbel"/>
                <a:ea typeface="+mn-ea"/>
                <a:cs typeface="+mn-cs"/>
              </a:rPr>
              <a:t>Key CRM Questions</a:t>
            </a:r>
            <a:r>
              <a:rPr kumimoji="0" lang="en-US" sz="2800" b="1" i="0" u="none" strike="noStrike" kern="0" cap="none" spc="-60" normalizeH="0" noProof="0" dirty="0" smtClean="0">
                <a:ln>
                  <a:noFill/>
                </a:ln>
                <a:solidFill>
                  <a:sysClr val="window" lastClr="FFFFFF"/>
                </a:solidFill>
                <a:effectLst/>
                <a:uLnTx/>
                <a:uFillTx/>
                <a:latin typeface="Corbel"/>
                <a:ea typeface="+mn-ea"/>
                <a:cs typeface="+mn-cs"/>
              </a:rPr>
              <a:t> – Maternal Health</a:t>
            </a:r>
            <a:endParaRPr kumimoji="0" lang="en-GB" sz="2800" b="1" i="0" u="none" strike="noStrike" kern="0" cap="none" spc="-60" normalizeH="0" baseline="0" noProof="0" dirty="0">
              <a:ln>
                <a:noFill/>
              </a:ln>
              <a:solidFill>
                <a:sysClr val="window" lastClr="FFFFFF"/>
              </a:solidFill>
              <a:effectLst/>
              <a:uLnTx/>
              <a:uFillTx/>
              <a:latin typeface="Corbel"/>
              <a:ea typeface="+mn-ea"/>
              <a:cs typeface="+mn-cs"/>
            </a:endParaRPr>
          </a:p>
        </p:txBody>
      </p:sp>
    </p:spTree>
    <p:extLst>
      <p:ext uri="{BB962C8B-B14F-4D97-AF65-F5344CB8AC3E}">
        <p14:creationId xmlns:p14="http://schemas.microsoft.com/office/powerpoint/2010/main" val="213421637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9878"/>
            <a:ext cx="11887200" cy="757884"/>
          </a:xfrm>
        </p:spPr>
        <p:style>
          <a:lnRef idx="3">
            <a:schemeClr val="lt1"/>
          </a:lnRef>
          <a:fillRef idx="1">
            <a:schemeClr val="accent3"/>
          </a:fillRef>
          <a:effectRef idx="1">
            <a:schemeClr val="accent3"/>
          </a:effectRef>
          <a:fontRef idx="minor">
            <a:schemeClr val="lt1"/>
          </a:fontRef>
        </p:style>
        <p:txBody>
          <a:bodyPr vert="horz" lIns="91440" tIns="45720" rIns="91440" bIns="45720" rtlCol="0" anchor="ctr">
            <a:noAutofit/>
          </a:bodyPr>
          <a:lstStyle/>
          <a:p>
            <a:pPr algn="ctr"/>
            <a:r>
              <a:rPr lang="en-US" sz="3600" b="1" dirty="0">
                <a:solidFill>
                  <a:schemeClr val="lt1"/>
                </a:solidFill>
                <a:latin typeface="+mn-lt"/>
                <a:ea typeface="+mn-ea"/>
                <a:cs typeface="+mn-cs"/>
              </a:rPr>
              <a:t>Key </a:t>
            </a:r>
            <a:r>
              <a:rPr lang="en-US" sz="3600" b="1" dirty="0" smtClean="0">
                <a:solidFill>
                  <a:schemeClr val="lt1"/>
                </a:solidFill>
                <a:latin typeface="+mn-lt"/>
                <a:ea typeface="+mn-ea"/>
                <a:cs typeface="+mn-cs"/>
              </a:rPr>
              <a:t>Strategies – RMNCH+A</a:t>
            </a:r>
            <a:endParaRPr lang="en-US" sz="3600" b="1" dirty="0">
              <a:solidFill>
                <a:schemeClr val="lt1"/>
              </a:solidFill>
              <a:latin typeface="+mn-lt"/>
              <a:ea typeface="+mn-ea"/>
              <a:cs typeface="+mn-cs"/>
            </a:endParaRPr>
          </a:p>
        </p:txBody>
      </p:sp>
      <p:sp>
        <p:nvSpPr>
          <p:cNvPr id="10" name="Rectangle 9"/>
          <p:cNvSpPr/>
          <p:nvPr/>
        </p:nvSpPr>
        <p:spPr>
          <a:xfrm>
            <a:off x="3916021" y="1395725"/>
            <a:ext cx="8275983" cy="483209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2800" b="1" u="sng" dirty="0" smtClean="0">
                <a:solidFill>
                  <a:srgbClr val="C00000"/>
                </a:solidFill>
              </a:rPr>
              <a:t>Child Health </a:t>
            </a:r>
            <a:endParaRPr lang="en-US" sz="2800" b="1" u="sng" dirty="0" smtClean="0">
              <a:solidFill>
                <a:srgbClr val="064A11"/>
              </a:solidFill>
            </a:endParaRPr>
          </a:p>
          <a:p>
            <a:pPr marL="571500" indent="-571500">
              <a:buFont typeface="Arial" panose="020B0604020202020204" pitchFamily="34" charset="0"/>
              <a:buChar char="•"/>
            </a:pPr>
            <a:r>
              <a:rPr lang="en-IN" sz="2800" b="1" dirty="0" smtClean="0">
                <a:solidFill>
                  <a:prstClr val="black"/>
                </a:solidFill>
              </a:rPr>
              <a:t>Essential newborn care at </a:t>
            </a:r>
            <a:r>
              <a:rPr lang="en-IN" sz="2800" b="1" dirty="0">
                <a:solidFill>
                  <a:prstClr val="black"/>
                </a:solidFill>
              </a:rPr>
              <a:t>facility - Specialised units for stabilization and care of sick newborn </a:t>
            </a:r>
            <a:r>
              <a:rPr lang="en-IN" sz="2800" b="1" dirty="0" smtClean="0">
                <a:solidFill>
                  <a:prstClr val="black"/>
                </a:solidFill>
              </a:rPr>
              <a:t>babies </a:t>
            </a:r>
            <a:r>
              <a:rPr lang="en-IN" sz="2800" dirty="0" smtClean="0">
                <a:solidFill>
                  <a:schemeClr val="tx1"/>
                </a:solidFill>
              </a:rPr>
              <a:t>(Special Newborn Care Units (SNCUs), Newborn Stabilization Units (NBSUs)&amp;  Newborn Care Corners (NBCCs)</a:t>
            </a:r>
          </a:p>
          <a:p>
            <a:pPr marL="571500" indent="-571500">
              <a:buFont typeface="Arial" panose="020B0604020202020204" pitchFamily="34" charset="0"/>
              <a:buChar char="•"/>
            </a:pPr>
            <a:r>
              <a:rPr lang="en-IN" sz="2800" b="1" dirty="0" smtClean="0">
                <a:solidFill>
                  <a:prstClr val="black"/>
                </a:solidFill>
              </a:rPr>
              <a:t>Home based newborn care </a:t>
            </a:r>
          </a:p>
          <a:p>
            <a:pPr marL="571500" indent="-571500">
              <a:buFont typeface="Arial" panose="020B0604020202020204" pitchFamily="34" charset="0"/>
              <a:buChar char="•"/>
            </a:pPr>
            <a:r>
              <a:rPr lang="en-IN" sz="2800" b="1" dirty="0" smtClean="0">
                <a:solidFill>
                  <a:prstClr val="black"/>
                </a:solidFill>
              </a:rPr>
              <a:t>Promotion of breastfeeding</a:t>
            </a:r>
            <a:endParaRPr lang="en-IN" sz="2800" b="1" dirty="0" smtClean="0">
              <a:solidFill>
                <a:srgbClr val="C00000"/>
              </a:solidFill>
            </a:endParaRPr>
          </a:p>
          <a:p>
            <a:pPr marL="571500" indent="-571500">
              <a:buFont typeface="Arial" panose="020B0604020202020204" pitchFamily="34" charset="0"/>
              <a:buChar char="•"/>
            </a:pPr>
            <a:r>
              <a:rPr lang="en-IN" sz="2800" b="1" dirty="0" smtClean="0">
                <a:solidFill>
                  <a:prstClr val="black"/>
                </a:solidFill>
              </a:rPr>
              <a:t>Management of cases of severe acute malnutrition</a:t>
            </a:r>
            <a:endParaRPr lang="en-IN" sz="2800" b="1" dirty="0" smtClean="0">
              <a:solidFill>
                <a:srgbClr val="C00000"/>
              </a:solidFill>
            </a:endParaRPr>
          </a:p>
          <a:p>
            <a:pPr marL="571500" indent="-571500">
              <a:buFont typeface="Arial" panose="020B0604020202020204" pitchFamily="34" charset="0"/>
              <a:buChar char="•"/>
            </a:pPr>
            <a:r>
              <a:rPr lang="en-IN" sz="2800" b="1" dirty="0" smtClean="0">
                <a:solidFill>
                  <a:prstClr val="black"/>
                </a:solidFill>
              </a:rPr>
              <a:t>Micronutrient supplementation </a:t>
            </a:r>
          </a:p>
        </p:txBody>
      </p:sp>
      <p:pic>
        <p:nvPicPr>
          <p:cNvPr id="2050" name="Picture 2" descr="http://www.dhguna.com/gallary_files/vlb_images0/sncu__sick_newborn_care_unit_1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2528" y="1800442"/>
            <a:ext cx="3380761" cy="28709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2080863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7655" y="1277712"/>
            <a:ext cx="11761076" cy="1569660"/>
          </a:xfrm>
          <a:prstGeom prst="rect">
            <a:avLst/>
          </a:prstGeom>
        </p:spPr>
        <p:txBody>
          <a:bodyPr wrap="square">
            <a:spAutoFit/>
          </a:bodyPr>
          <a:lstStyle/>
          <a:p>
            <a:pPr marL="0" lvl="1" indent="0" algn="just" defTabSz="457200" eaLnBrk="0" fontAlgn="base" hangingPunct="0">
              <a:spcBef>
                <a:spcPct val="0"/>
              </a:spcBef>
              <a:spcAft>
                <a:spcPct val="0"/>
              </a:spcAft>
              <a:buNone/>
            </a:pPr>
            <a:r>
              <a:rPr lang="en-US" sz="3200" b="1" dirty="0"/>
              <a:t>Intensified Diarrhoea Control Fortnight</a:t>
            </a:r>
            <a:r>
              <a:rPr lang="en-US" sz="3200" dirty="0"/>
              <a:t> </a:t>
            </a:r>
          </a:p>
          <a:p>
            <a:pPr marL="342900" lvl="1" indent="-342900" algn="just" defTabSz="457200" eaLnBrk="0" fontAlgn="base" hangingPunct="0">
              <a:spcBef>
                <a:spcPct val="0"/>
              </a:spcBef>
              <a:spcAft>
                <a:spcPct val="0"/>
              </a:spcAft>
              <a:buFont typeface="Arial" pitchFamily="34" charset="0"/>
              <a:buChar char="•"/>
            </a:pPr>
            <a:r>
              <a:rPr lang="en-US" sz="3200" dirty="0" smtClean="0"/>
              <a:t>Observed </a:t>
            </a:r>
            <a:r>
              <a:rPr lang="en-US" sz="3200" dirty="0"/>
              <a:t>annually during </a:t>
            </a:r>
            <a:r>
              <a:rPr lang="en-US" sz="3200" dirty="0" smtClean="0"/>
              <a:t>July-August</a:t>
            </a:r>
          </a:p>
          <a:p>
            <a:pPr marL="342900" lvl="1" indent="-342900" algn="just" defTabSz="457200" eaLnBrk="0" fontAlgn="base" hangingPunct="0">
              <a:spcBef>
                <a:spcPct val="0"/>
              </a:spcBef>
              <a:spcAft>
                <a:spcPct val="0"/>
              </a:spcAft>
              <a:buFont typeface="Arial" pitchFamily="34" charset="0"/>
              <a:buChar char="•"/>
            </a:pPr>
            <a:r>
              <a:rPr lang="en-US" sz="3200" dirty="0" smtClean="0"/>
              <a:t>Ultimate </a:t>
            </a:r>
            <a:r>
              <a:rPr lang="en-US" sz="3200" dirty="0"/>
              <a:t>aim of ‘zero child deaths due to childhood </a:t>
            </a:r>
            <a:r>
              <a:rPr lang="en-US" sz="3200" dirty="0" smtClean="0"/>
              <a:t>diarrhoea’</a:t>
            </a:r>
          </a:p>
        </p:txBody>
      </p:sp>
      <p:sp>
        <p:nvSpPr>
          <p:cNvPr id="12" name="Rectangle 11"/>
          <p:cNvSpPr/>
          <p:nvPr/>
        </p:nvSpPr>
        <p:spPr>
          <a:xfrm>
            <a:off x="2001521" y="245528"/>
            <a:ext cx="9144000" cy="862617"/>
          </a:xfrm>
          <a:prstGeom prst="rect">
            <a:avLst/>
          </a:prstGeom>
          <a:ln/>
          <a:extLst/>
        </p:spPr>
        <p:style>
          <a:lnRef idx="3">
            <a:schemeClr val="lt1"/>
          </a:lnRef>
          <a:fillRef idx="1">
            <a:schemeClr val="accent3"/>
          </a:fillRef>
          <a:effectRef idx="1">
            <a:schemeClr val="accent3"/>
          </a:effectRef>
          <a:fontRef idx="minor">
            <a:schemeClr val="lt1"/>
          </a:fontRef>
        </p:style>
        <p:txBody>
          <a:bodyPr vert="horz" lIns="91440" tIns="45720" rIns="91440" bIns="45720" rtlCol="0" anchor="ctr">
            <a:noAutofit/>
          </a:bodyPr>
          <a:lstStyle/>
          <a:p>
            <a:pPr marL="0" marR="0" lvl="0" indent="0" algn="ctr" defTabSz="914400" eaLnBrk="1" fontAlgn="auto" latinLnBrk="0" hangingPunct="1">
              <a:lnSpc>
                <a:spcPct val="90000"/>
              </a:lnSpc>
              <a:spcBef>
                <a:spcPct val="0"/>
              </a:spcBef>
              <a:spcAft>
                <a:spcPts val="0"/>
              </a:spcAft>
              <a:buClrTx/>
              <a:buSzTx/>
              <a:buFontTx/>
              <a:buNone/>
              <a:tabLst/>
              <a:defRPr/>
            </a:pPr>
            <a:r>
              <a:rPr kumimoji="0" lang="en-US" sz="3600" b="1" i="0" u="none" strike="noStrike" kern="0" cap="none" spc="-60" normalizeH="0" baseline="0" noProof="0" dirty="0" smtClean="0">
                <a:ln>
                  <a:noFill/>
                </a:ln>
                <a:solidFill>
                  <a:sysClr val="window" lastClr="FFFFFF"/>
                </a:solidFill>
                <a:effectLst/>
                <a:uLnTx/>
                <a:uFillTx/>
                <a:latin typeface="Corbel"/>
                <a:ea typeface="+mn-ea"/>
                <a:cs typeface="+mn-cs"/>
              </a:rPr>
              <a:t>Recent Initiatives – RMNCH+A</a:t>
            </a:r>
            <a:endParaRPr kumimoji="0" lang="en-GB" sz="3600" b="1" i="0" u="none" strike="noStrike" kern="0" cap="none" spc="-60" normalizeH="0" baseline="0" noProof="0" dirty="0">
              <a:ln>
                <a:noFill/>
              </a:ln>
              <a:solidFill>
                <a:sysClr val="window" lastClr="FFFFFF"/>
              </a:solidFill>
              <a:effectLst/>
              <a:uLnTx/>
              <a:uFillTx/>
              <a:latin typeface="Corbel"/>
              <a:ea typeface="+mn-ea"/>
              <a:cs typeface="+mn-cs"/>
            </a:endParaRPr>
          </a:p>
        </p:txBody>
      </p:sp>
      <p:sp>
        <p:nvSpPr>
          <p:cNvPr id="5" name="Rectangle 4"/>
          <p:cNvSpPr/>
          <p:nvPr/>
        </p:nvSpPr>
        <p:spPr>
          <a:xfrm>
            <a:off x="157655" y="2847372"/>
            <a:ext cx="11067508" cy="1384995"/>
          </a:xfrm>
          <a:prstGeom prst="rect">
            <a:avLst/>
          </a:prstGeom>
        </p:spPr>
        <p:txBody>
          <a:bodyPr wrap="square">
            <a:spAutoFit/>
          </a:bodyPr>
          <a:lstStyle/>
          <a:p>
            <a:pPr marL="0" lvl="1" indent="0" algn="just" defTabSz="457200" eaLnBrk="0" fontAlgn="base" hangingPunct="0">
              <a:spcBef>
                <a:spcPct val="0"/>
              </a:spcBef>
              <a:spcAft>
                <a:spcPct val="0"/>
              </a:spcAft>
              <a:buNone/>
            </a:pPr>
            <a:r>
              <a:rPr lang="en-US" sz="2800" b="1" dirty="0"/>
              <a:t>National Deworming Day (NDD)</a:t>
            </a:r>
            <a:r>
              <a:rPr lang="en-US" sz="2800" dirty="0"/>
              <a:t> </a:t>
            </a:r>
            <a:r>
              <a:rPr lang="en-US" sz="2800" dirty="0" smtClean="0"/>
              <a:t>I</a:t>
            </a:r>
          </a:p>
          <a:p>
            <a:pPr lvl="1" indent="-457200" algn="just" defTabSz="457200" eaLnBrk="0" fontAlgn="base" hangingPunct="0">
              <a:spcBef>
                <a:spcPct val="0"/>
              </a:spcBef>
              <a:spcAft>
                <a:spcPct val="0"/>
              </a:spcAft>
              <a:buFont typeface="Arial" pitchFamily="34" charset="0"/>
              <a:buChar char="•"/>
            </a:pPr>
            <a:r>
              <a:rPr lang="en-US" sz="2800" dirty="0" smtClean="0"/>
              <a:t>Observed bi-annually </a:t>
            </a:r>
            <a:r>
              <a:rPr lang="en-US" sz="2800" dirty="0"/>
              <a:t>targeting all children in the age group of 1-19 years (both school enrolled and non-enrolled</a:t>
            </a:r>
            <a:r>
              <a:rPr lang="en-US" sz="2800" dirty="0" smtClean="0"/>
              <a:t>)</a:t>
            </a:r>
          </a:p>
        </p:txBody>
      </p:sp>
      <p:sp>
        <p:nvSpPr>
          <p:cNvPr id="6" name="Rectangle 5"/>
          <p:cNvSpPr/>
          <p:nvPr/>
        </p:nvSpPr>
        <p:spPr>
          <a:xfrm>
            <a:off x="157655" y="4474833"/>
            <a:ext cx="11067508" cy="1815882"/>
          </a:xfrm>
          <a:prstGeom prst="rect">
            <a:avLst/>
          </a:prstGeom>
        </p:spPr>
        <p:txBody>
          <a:bodyPr wrap="square">
            <a:spAutoFit/>
          </a:bodyPr>
          <a:lstStyle/>
          <a:p>
            <a:pPr marL="0" lvl="1" indent="0" algn="just" defTabSz="457200" eaLnBrk="0" fontAlgn="base" hangingPunct="0">
              <a:spcBef>
                <a:spcPct val="0"/>
              </a:spcBef>
              <a:spcAft>
                <a:spcPct val="0"/>
              </a:spcAft>
              <a:buNone/>
            </a:pPr>
            <a:r>
              <a:rPr lang="en-US" sz="2800" b="1" dirty="0"/>
              <a:t>MAA- Mothers Absolute Affection program</a:t>
            </a:r>
            <a:r>
              <a:rPr lang="en-US" sz="2800" dirty="0"/>
              <a:t> </a:t>
            </a:r>
            <a:endParaRPr lang="en-US" sz="2800" dirty="0" smtClean="0"/>
          </a:p>
          <a:p>
            <a:pPr lvl="1" indent="-457200" algn="just" defTabSz="457200" eaLnBrk="0" fontAlgn="base" hangingPunct="0">
              <a:spcBef>
                <a:spcPct val="0"/>
              </a:spcBef>
              <a:spcAft>
                <a:spcPct val="0"/>
              </a:spcAft>
              <a:buFont typeface="Arial" pitchFamily="34" charset="0"/>
              <a:buChar char="•"/>
            </a:pPr>
            <a:r>
              <a:rPr lang="en-US" sz="2800" dirty="0" smtClean="0"/>
              <a:t>To </a:t>
            </a:r>
            <a:r>
              <a:rPr lang="en-US" sz="2800" dirty="0"/>
              <a:t>promote breast feeding and improve child feeding practices, with special emphasis on early initiation of breastfeeding in health </a:t>
            </a:r>
            <a:r>
              <a:rPr lang="en-US" sz="2800" dirty="0" smtClean="0"/>
              <a:t>facilities. It </a:t>
            </a:r>
            <a:r>
              <a:rPr lang="en-US" sz="2800" dirty="0" err="1" smtClean="0"/>
              <a:t>empasises</a:t>
            </a:r>
            <a:r>
              <a:rPr lang="en-US" sz="2800" dirty="0" smtClean="0"/>
              <a:t> capacity building of staff at delivery points.</a:t>
            </a:r>
            <a:endParaRPr lang="en-US" sz="2800" dirty="0">
              <a:solidFill>
                <a:prstClr val="black"/>
              </a:solidFill>
              <a:cs typeface="Times New Roman" panose="02020603050405020304" pitchFamily="18" charset="0"/>
            </a:endParaRPr>
          </a:p>
        </p:txBody>
      </p:sp>
    </p:spTree>
    <p:extLst>
      <p:ext uri="{BB962C8B-B14F-4D97-AF65-F5344CB8AC3E}">
        <p14:creationId xmlns:p14="http://schemas.microsoft.com/office/powerpoint/2010/main" val="23890210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2"/>
          <p:cNvSpPr txBox="1">
            <a:spLocks/>
          </p:cNvSpPr>
          <p:nvPr/>
        </p:nvSpPr>
        <p:spPr bwMode="auto">
          <a:xfrm>
            <a:off x="326887" y="1883641"/>
            <a:ext cx="8128000" cy="359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454025" indent="-454025">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lgn="just">
              <a:spcBef>
                <a:spcPts val="2000"/>
              </a:spcBef>
              <a:buClr>
                <a:srgbClr val="A6A6A6"/>
              </a:buClr>
              <a:buSzPct val="90000"/>
              <a:buFont typeface="Arial Narrow" pitchFamily="34" charset="0"/>
              <a:buChar char="–"/>
            </a:pPr>
            <a:r>
              <a:rPr lang="en-US" sz="3200" b="1" u="sng" dirty="0" err="1">
                <a:solidFill>
                  <a:srgbClr val="C00000"/>
                </a:solidFill>
                <a:latin typeface="+mn-lt"/>
                <a:ea typeface="+mn-ea"/>
              </a:rPr>
              <a:t>Rashtriya</a:t>
            </a:r>
            <a:r>
              <a:rPr lang="en-US" sz="3200" b="1" u="sng" dirty="0">
                <a:solidFill>
                  <a:srgbClr val="C00000"/>
                </a:solidFill>
                <a:latin typeface="+mn-lt"/>
                <a:ea typeface="+mn-ea"/>
              </a:rPr>
              <a:t> </a:t>
            </a:r>
            <a:r>
              <a:rPr lang="en-US" sz="3200" b="1" u="sng" dirty="0" err="1">
                <a:solidFill>
                  <a:srgbClr val="C00000"/>
                </a:solidFill>
                <a:latin typeface="+mn-lt"/>
                <a:ea typeface="+mn-ea"/>
              </a:rPr>
              <a:t>Bal</a:t>
            </a:r>
            <a:r>
              <a:rPr lang="en-US" sz="3200" b="1" u="sng" dirty="0">
                <a:solidFill>
                  <a:srgbClr val="C00000"/>
                </a:solidFill>
                <a:latin typeface="+mn-lt"/>
                <a:ea typeface="+mn-ea"/>
              </a:rPr>
              <a:t> </a:t>
            </a:r>
            <a:r>
              <a:rPr lang="en-US" sz="3200" b="1" u="sng" dirty="0" err="1">
                <a:solidFill>
                  <a:srgbClr val="C00000"/>
                </a:solidFill>
                <a:latin typeface="+mn-lt"/>
                <a:ea typeface="+mn-ea"/>
              </a:rPr>
              <a:t>Swasthya</a:t>
            </a:r>
            <a:r>
              <a:rPr lang="en-US" sz="3200" b="1" u="sng" dirty="0">
                <a:solidFill>
                  <a:srgbClr val="C00000"/>
                </a:solidFill>
                <a:latin typeface="+mn-lt"/>
                <a:ea typeface="+mn-ea"/>
              </a:rPr>
              <a:t> </a:t>
            </a:r>
            <a:r>
              <a:rPr lang="en-US" sz="3200" b="1" u="sng" dirty="0" err="1">
                <a:solidFill>
                  <a:srgbClr val="C00000"/>
                </a:solidFill>
                <a:latin typeface="+mn-lt"/>
                <a:ea typeface="+mn-ea"/>
              </a:rPr>
              <a:t>Karyakram</a:t>
            </a:r>
            <a:r>
              <a:rPr lang="en-US" sz="3200" b="1" u="sng" dirty="0">
                <a:solidFill>
                  <a:srgbClr val="C00000"/>
                </a:solidFill>
                <a:latin typeface="+mn-lt"/>
                <a:ea typeface="+mn-ea"/>
              </a:rPr>
              <a:t> </a:t>
            </a:r>
            <a:r>
              <a:rPr lang="en-US" sz="2800" b="1" dirty="0" smtClean="0">
                <a:solidFill>
                  <a:srgbClr val="C00000"/>
                </a:solidFill>
                <a:latin typeface="+mj-lt"/>
              </a:rPr>
              <a:t>-</a:t>
            </a:r>
            <a:r>
              <a:rPr lang="en-US" sz="2800" dirty="0" smtClean="0">
                <a:solidFill>
                  <a:srgbClr val="262626"/>
                </a:solidFill>
                <a:latin typeface="+mj-lt"/>
              </a:rPr>
              <a:t> </a:t>
            </a:r>
            <a:r>
              <a:rPr lang="en-US" sz="2800" dirty="0">
                <a:solidFill>
                  <a:srgbClr val="262626"/>
                </a:solidFill>
                <a:latin typeface="+mj-lt"/>
              </a:rPr>
              <a:t>an initiative to  improve child Survival &amp; Quality of </a:t>
            </a:r>
            <a:r>
              <a:rPr lang="en-US" sz="2800" dirty="0" smtClean="0">
                <a:solidFill>
                  <a:srgbClr val="262626"/>
                </a:solidFill>
                <a:latin typeface="+mj-lt"/>
              </a:rPr>
              <a:t>life and reducing out of pocket expenditure</a:t>
            </a:r>
            <a:endParaRPr lang="en-US" sz="2800" dirty="0">
              <a:solidFill>
                <a:srgbClr val="262626"/>
              </a:solidFill>
              <a:latin typeface="+mj-lt"/>
            </a:endParaRPr>
          </a:p>
          <a:p>
            <a:pPr algn="just">
              <a:spcBef>
                <a:spcPts val="2000"/>
              </a:spcBef>
              <a:buClr>
                <a:srgbClr val="A6A6A6"/>
              </a:buClr>
              <a:buSzPct val="90000"/>
              <a:buFont typeface="Arial Narrow" pitchFamily="34" charset="0"/>
              <a:buChar char="―"/>
            </a:pPr>
            <a:r>
              <a:rPr lang="en-US" sz="2800" dirty="0">
                <a:solidFill>
                  <a:srgbClr val="262626"/>
                </a:solidFill>
                <a:latin typeface="+mj-lt"/>
              </a:rPr>
              <a:t>Systemic approach to early identification </a:t>
            </a:r>
            <a:r>
              <a:rPr lang="en-US" sz="2800" dirty="0" smtClean="0">
                <a:solidFill>
                  <a:srgbClr val="262626"/>
                </a:solidFill>
                <a:latin typeface="+mj-lt"/>
              </a:rPr>
              <a:t>&amp; management of </a:t>
            </a:r>
            <a:r>
              <a:rPr lang="en-US" sz="2800" b="1" dirty="0">
                <a:solidFill>
                  <a:srgbClr val="262626"/>
                </a:solidFill>
                <a:latin typeface="+mj-lt"/>
              </a:rPr>
              <a:t>4Ds: Defects at birth, Diseases, Deficiencies and Developmental delays including Disabilities  </a:t>
            </a:r>
            <a:r>
              <a:rPr lang="en-US" sz="2800" dirty="0">
                <a:solidFill>
                  <a:srgbClr val="262626"/>
                </a:solidFill>
                <a:latin typeface="+mj-lt"/>
              </a:rPr>
              <a:t>in </a:t>
            </a:r>
            <a:r>
              <a:rPr lang="en-US" sz="2800" b="1" dirty="0">
                <a:solidFill>
                  <a:srgbClr val="262626"/>
                </a:solidFill>
                <a:latin typeface="+mj-lt"/>
              </a:rPr>
              <a:t>children 0 to 18 years of age</a:t>
            </a:r>
            <a:r>
              <a:rPr lang="en-US" sz="2800" b="1" dirty="0" smtClean="0">
                <a:solidFill>
                  <a:srgbClr val="262626"/>
                </a:solidFill>
                <a:latin typeface="+mj-lt"/>
              </a:rPr>
              <a:t>.</a:t>
            </a:r>
            <a:endParaRPr lang="en-US" sz="2800" b="1" dirty="0">
              <a:solidFill>
                <a:srgbClr val="262626"/>
              </a:solidFill>
              <a:latin typeface="+mj-lt"/>
            </a:endParaRPr>
          </a:p>
        </p:txBody>
      </p:sp>
      <p:pic>
        <p:nvPicPr>
          <p:cNvPr id="614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15516" y="1759227"/>
            <a:ext cx="3227917" cy="3840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le 1"/>
          <p:cNvSpPr txBox="1">
            <a:spLocks/>
          </p:cNvSpPr>
          <p:nvPr/>
        </p:nvSpPr>
        <p:spPr>
          <a:xfrm>
            <a:off x="0" y="258418"/>
            <a:ext cx="12192000" cy="757884"/>
          </a:xfrm>
          <a:prstGeom prst="rect">
            <a:avLst/>
          </a:prstGeom>
        </p:spPr>
        <p:style>
          <a:lnRef idx="3">
            <a:schemeClr val="lt1"/>
          </a:lnRef>
          <a:fillRef idx="1">
            <a:schemeClr val="accent3"/>
          </a:fillRef>
          <a:effectRef idx="1">
            <a:schemeClr val="accent3"/>
          </a:effectRef>
          <a:fontRef idx="minor">
            <a:schemeClr val="lt1"/>
          </a:fontRef>
        </p:style>
        <p:txBody>
          <a:bodyPr vert="horz" lIns="91440" tIns="45720" rIns="91440" bIns="45720" rtlCol="0" anchor="ctr">
            <a:noAutofit/>
          </a:bodyPr>
          <a:lstStyle>
            <a:lvl1pPr algn="l" defTabSz="914400" rtl="0" eaLnBrk="1" latinLnBrk="0" hangingPunct="1">
              <a:lnSpc>
                <a:spcPct val="90000"/>
              </a:lnSpc>
              <a:spcBef>
                <a:spcPct val="0"/>
              </a:spcBef>
              <a:buNone/>
              <a:defRPr sz="3600" kern="1200" spc="-60" baseline="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en-US" b="1" smtClean="0"/>
              <a:t>Key Strategies – RMNCH+A</a:t>
            </a:r>
            <a:endParaRPr lang="en-US" b="1" dirty="0"/>
          </a:p>
        </p:txBody>
      </p:sp>
    </p:spTree>
    <p:extLst>
      <p:ext uri="{BB962C8B-B14F-4D97-AF65-F5344CB8AC3E}">
        <p14:creationId xmlns:p14="http://schemas.microsoft.com/office/powerpoint/2010/main" val="41369690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001523" y="230438"/>
            <a:ext cx="551180" cy="5511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prstClr val="white"/>
              </a:solidFill>
              <a:latin typeface="Century Gothic" panose="020B0502020202020204" pitchFamily="34" charset="0"/>
            </a:endParaRPr>
          </a:p>
        </p:txBody>
      </p:sp>
      <p:sp>
        <p:nvSpPr>
          <p:cNvPr id="10" name="Rectangle 9"/>
          <p:cNvSpPr/>
          <p:nvPr/>
        </p:nvSpPr>
        <p:spPr>
          <a:xfrm>
            <a:off x="3" y="337937"/>
            <a:ext cx="6420679" cy="862617"/>
          </a:xfrm>
          <a:prstGeom prst="rect">
            <a:avLst/>
          </a:prstGeom>
          <a:extLst/>
        </p:spPr>
        <p:style>
          <a:lnRef idx="3">
            <a:schemeClr val="lt1"/>
          </a:lnRef>
          <a:fillRef idx="1">
            <a:schemeClr val="accent3"/>
          </a:fillRef>
          <a:effectRef idx="1">
            <a:schemeClr val="accent3"/>
          </a:effectRef>
          <a:fontRef idx="minor">
            <a:schemeClr val="lt1"/>
          </a:fontRef>
        </p:style>
        <p:txBody>
          <a:bodyPr vert="horz" lIns="91440" tIns="45720" rIns="91440" bIns="45720" rtlCol="0" anchor="ctr">
            <a:noAutofit/>
          </a:bodyPr>
          <a:lstStyle/>
          <a:p>
            <a:pPr>
              <a:lnSpc>
                <a:spcPct val="90000"/>
              </a:lnSpc>
              <a:spcBef>
                <a:spcPct val="0"/>
              </a:spcBef>
            </a:pPr>
            <a:r>
              <a:rPr lang="en-US" sz="3600" b="1" spc="-60" dirty="0"/>
              <a:t>Key </a:t>
            </a:r>
            <a:r>
              <a:rPr lang="en-US" sz="3600" b="1" spc="-60" dirty="0" err="1"/>
              <a:t>Programmes</a:t>
            </a:r>
            <a:r>
              <a:rPr lang="en-US" sz="3600" b="1" spc="-60" dirty="0"/>
              <a:t> – RMNCH+A</a:t>
            </a:r>
            <a:endParaRPr lang="en-GB" sz="3600" b="1" spc="-60" dirty="0"/>
          </a:p>
        </p:txBody>
      </p:sp>
      <p:sp>
        <p:nvSpPr>
          <p:cNvPr id="42" name="TextBox 41"/>
          <p:cNvSpPr txBox="1"/>
          <p:nvPr/>
        </p:nvSpPr>
        <p:spPr>
          <a:xfrm>
            <a:off x="0" y="1525333"/>
            <a:ext cx="6221896" cy="4524315"/>
          </a:xfrm>
          <a:prstGeom prst="rect">
            <a:avLst/>
          </a:prstGeom>
          <a:solidFill>
            <a:schemeClr val="bg1"/>
          </a:solidFill>
        </p:spPr>
        <p:txBody>
          <a:bodyPr wrap="square" rtlCol="0">
            <a:spAutoFit/>
          </a:bodyPr>
          <a:lstStyle/>
          <a:p>
            <a:pPr>
              <a:buClr>
                <a:srgbClr val="ED5A05"/>
              </a:buClr>
            </a:pPr>
            <a:r>
              <a:rPr lang="en-US" sz="3200" b="1" u="sng" dirty="0">
                <a:solidFill>
                  <a:srgbClr val="C00000"/>
                </a:solidFill>
              </a:rPr>
              <a:t>Universal Immunization </a:t>
            </a:r>
            <a:r>
              <a:rPr lang="en-US" sz="3200" b="1" u="sng" dirty="0" err="1">
                <a:solidFill>
                  <a:srgbClr val="C00000"/>
                </a:solidFill>
              </a:rPr>
              <a:t>Programme</a:t>
            </a:r>
            <a:r>
              <a:rPr lang="en-US" sz="3200" b="1" u="sng" dirty="0">
                <a:solidFill>
                  <a:srgbClr val="C00000"/>
                </a:solidFill>
              </a:rPr>
              <a:t> </a:t>
            </a:r>
          </a:p>
          <a:p>
            <a:pPr marL="342900" indent="-342900">
              <a:buClr>
                <a:srgbClr val="ED5A05"/>
              </a:buClr>
              <a:buFont typeface="Arial" panose="020B0604020202020204" pitchFamily="34" charset="0"/>
              <a:buChar char="•"/>
            </a:pPr>
            <a:r>
              <a:rPr lang="en-US" sz="2800" b="1" dirty="0" smtClean="0"/>
              <a:t>Largest immunization </a:t>
            </a:r>
            <a:r>
              <a:rPr lang="en-US" sz="2800" b="1" dirty="0" err="1" smtClean="0"/>
              <a:t>programme</a:t>
            </a:r>
            <a:r>
              <a:rPr lang="en-US" sz="2800" b="1" dirty="0" smtClean="0"/>
              <a:t> </a:t>
            </a:r>
            <a:r>
              <a:rPr lang="en-US" sz="2800" b="1" dirty="0"/>
              <a:t>in </a:t>
            </a:r>
            <a:r>
              <a:rPr lang="en-US" sz="2800" b="1" dirty="0" smtClean="0"/>
              <a:t>World</a:t>
            </a:r>
          </a:p>
          <a:p>
            <a:pPr marL="342900" indent="-342900" algn="just">
              <a:buClr>
                <a:srgbClr val="ED5A05"/>
              </a:buClr>
              <a:buFont typeface="Arial" panose="020B0604020202020204" pitchFamily="34" charset="0"/>
              <a:buChar char="•"/>
            </a:pPr>
            <a:r>
              <a:rPr lang="en-US" sz="2800" b="1" i="1" dirty="0"/>
              <a:t>30 million pregnant women; </a:t>
            </a:r>
            <a:r>
              <a:rPr lang="en-US" sz="2800" b="1" i="1" dirty="0" smtClean="0"/>
              <a:t>27 </a:t>
            </a:r>
            <a:r>
              <a:rPr lang="en-US" sz="2800" b="1" i="1" dirty="0"/>
              <a:t>million newborns </a:t>
            </a:r>
            <a:r>
              <a:rPr lang="en-US" sz="2800" b="1" dirty="0"/>
              <a:t>targeted </a:t>
            </a:r>
            <a:r>
              <a:rPr lang="en-US" sz="2800" b="1" dirty="0" smtClean="0"/>
              <a:t>annually</a:t>
            </a:r>
          </a:p>
          <a:p>
            <a:pPr marL="342900" indent="-342900" algn="just">
              <a:buClr>
                <a:srgbClr val="ED5A05"/>
              </a:buClr>
              <a:buFont typeface="Arial" panose="020B0604020202020204" pitchFamily="34" charset="0"/>
              <a:buChar char="•"/>
            </a:pPr>
            <a:r>
              <a:rPr lang="en-US" sz="2800" b="1" dirty="0" smtClean="0"/>
              <a:t> 9 </a:t>
            </a:r>
            <a:r>
              <a:rPr lang="en-US" sz="2800" b="1" dirty="0"/>
              <a:t>million sessions </a:t>
            </a:r>
            <a:r>
              <a:rPr lang="en-US" sz="2800" b="1" dirty="0" smtClean="0"/>
              <a:t>held annually</a:t>
            </a:r>
          </a:p>
          <a:p>
            <a:pPr marL="342900" indent="-342900" algn="just">
              <a:buClr>
                <a:srgbClr val="ED5A05"/>
              </a:buClr>
              <a:buFont typeface="Arial" panose="020B0604020202020204" pitchFamily="34" charset="0"/>
              <a:buChar char="•"/>
            </a:pPr>
            <a:r>
              <a:rPr lang="en-US" sz="2800" b="1" i="1" dirty="0" smtClean="0"/>
              <a:t>27,000+ </a:t>
            </a:r>
            <a:r>
              <a:rPr lang="en-US" sz="2800" b="1" i="1" dirty="0"/>
              <a:t>cold chain points </a:t>
            </a:r>
            <a:endParaRPr lang="en-US" sz="2800" b="1" i="1" dirty="0" smtClean="0"/>
          </a:p>
          <a:p>
            <a:pPr marL="342900" indent="-342900" algn="just">
              <a:buClr>
                <a:srgbClr val="ED5A05"/>
              </a:buClr>
              <a:buFont typeface="Arial" panose="020B0604020202020204" pitchFamily="34" charset="0"/>
              <a:buChar char="•"/>
            </a:pPr>
            <a:r>
              <a:rPr lang="en-US" sz="2800" b="1" dirty="0" smtClean="0"/>
              <a:t>Twelve Vaccine Preventable Diseases covered</a:t>
            </a:r>
          </a:p>
        </p:txBody>
      </p:sp>
      <p:sp>
        <p:nvSpPr>
          <p:cNvPr id="6" name="Vertical Scroll 5"/>
          <p:cNvSpPr/>
          <p:nvPr/>
        </p:nvSpPr>
        <p:spPr>
          <a:xfrm>
            <a:off x="5665309" y="250322"/>
            <a:ext cx="7017025" cy="6500191"/>
          </a:xfrm>
          <a:prstGeom prst="verticalScroll">
            <a:avLst/>
          </a:prstGeom>
        </p:spPr>
        <p:style>
          <a:lnRef idx="1">
            <a:schemeClr val="accent3"/>
          </a:lnRef>
          <a:fillRef idx="2">
            <a:schemeClr val="accent3"/>
          </a:fillRef>
          <a:effectRef idx="1">
            <a:schemeClr val="accent3"/>
          </a:effectRef>
          <a:fontRef idx="minor">
            <a:schemeClr val="dk1"/>
          </a:fontRef>
        </p:style>
        <p:txBody>
          <a:bodyPr rtlCol="0" anchor="ctr"/>
          <a:lstStyle/>
          <a:p>
            <a:pPr marL="457200" lvl="0" indent="-457200">
              <a:buFont typeface="+mj-lt"/>
              <a:buAutoNum type="arabicPeriod"/>
            </a:pPr>
            <a:r>
              <a:rPr lang="en-US" sz="2600" b="1" dirty="0" smtClean="0"/>
              <a:t>Polio</a:t>
            </a:r>
          </a:p>
          <a:p>
            <a:pPr marL="457200" lvl="0" indent="-457200">
              <a:buFont typeface="+mj-lt"/>
              <a:buAutoNum type="arabicPeriod"/>
            </a:pPr>
            <a:r>
              <a:rPr lang="en-US" sz="2600" b="1" dirty="0" err="1" smtClean="0"/>
              <a:t>Hep</a:t>
            </a:r>
            <a:r>
              <a:rPr lang="en-US" sz="2600" b="1" dirty="0" smtClean="0"/>
              <a:t>- B</a:t>
            </a:r>
          </a:p>
          <a:p>
            <a:pPr marL="457200" lvl="0" indent="-457200">
              <a:buFont typeface="+mj-lt"/>
              <a:buAutoNum type="arabicPeriod"/>
            </a:pPr>
            <a:r>
              <a:rPr lang="en-US" sz="2600" b="1" dirty="0" smtClean="0"/>
              <a:t>Measles</a:t>
            </a:r>
          </a:p>
          <a:p>
            <a:pPr marL="457200" lvl="0" indent="-457200">
              <a:buFont typeface="+mj-lt"/>
              <a:buAutoNum type="arabicPeriod"/>
            </a:pPr>
            <a:r>
              <a:rPr lang="en-US" sz="2600" b="1" dirty="0" smtClean="0"/>
              <a:t>H- Influenza- B</a:t>
            </a:r>
          </a:p>
          <a:p>
            <a:pPr marL="457200" lvl="0" indent="-457200">
              <a:buFont typeface="+mj-lt"/>
              <a:buAutoNum type="arabicPeriod"/>
            </a:pPr>
            <a:r>
              <a:rPr lang="en-US" sz="2600" b="1" dirty="0" smtClean="0"/>
              <a:t>Tuberculosis</a:t>
            </a:r>
          </a:p>
          <a:p>
            <a:pPr marL="457200" lvl="0" indent="-457200">
              <a:buFont typeface="+mj-lt"/>
              <a:buAutoNum type="arabicPeriod"/>
            </a:pPr>
            <a:r>
              <a:rPr lang="en-US" sz="2600" b="1" dirty="0" err="1" smtClean="0"/>
              <a:t>Diptheria</a:t>
            </a:r>
            <a:endParaRPr lang="en-US" sz="2600" b="1" dirty="0" smtClean="0"/>
          </a:p>
          <a:p>
            <a:pPr marL="457200" lvl="0" indent="-457200">
              <a:buFont typeface="+mj-lt"/>
              <a:buAutoNum type="arabicPeriod"/>
            </a:pPr>
            <a:r>
              <a:rPr lang="en-US" sz="2600" b="1" dirty="0" smtClean="0"/>
              <a:t>Pertussis</a:t>
            </a:r>
          </a:p>
          <a:p>
            <a:pPr marL="457200" lvl="0" indent="-457200">
              <a:buFont typeface="+mj-lt"/>
              <a:buAutoNum type="arabicPeriod"/>
            </a:pPr>
            <a:r>
              <a:rPr lang="en-US" sz="2600" b="1" dirty="0" smtClean="0"/>
              <a:t>Tetanus</a:t>
            </a:r>
          </a:p>
          <a:p>
            <a:pPr marL="457200" indent="-457200">
              <a:buFont typeface="+mj-lt"/>
              <a:buAutoNum type="arabicPeriod"/>
            </a:pPr>
            <a:r>
              <a:rPr lang="en-US" sz="2600" b="1" dirty="0" smtClean="0"/>
              <a:t>Japanese Encephalitis </a:t>
            </a:r>
          </a:p>
          <a:p>
            <a:pPr marL="457200" indent="-457200">
              <a:buFont typeface="+mj-lt"/>
              <a:buAutoNum type="arabicPeriod"/>
            </a:pPr>
            <a:r>
              <a:rPr lang="en-US" sz="2600" b="1" dirty="0" smtClean="0"/>
              <a:t>Rotavirus diarrhea</a:t>
            </a:r>
          </a:p>
          <a:p>
            <a:pPr marL="457200" indent="-457200">
              <a:buFont typeface="+mj-lt"/>
              <a:buAutoNum type="arabicPeriod"/>
            </a:pPr>
            <a:r>
              <a:rPr lang="en-US" sz="2600" b="1" dirty="0" smtClean="0"/>
              <a:t>Pneumonia </a:t>
            </a:r>
          </a:p>
          <a:p>
            <a:pPr marL="457200" indent="-457200">
              <a:buFont typeface="+mj-lt"/>
              <a:buAutoNum type="arabicPeriod"/>
            </a:pPr>
            <a:r>
              <a:rPr lang="en-US" sz="2600" b="1" dirty="0" smtClean="0"/>
              <a:t>Rubella</a:t>
            </a:r>
            <a:endParaRPr lang="en-US" sz="2600" b="1" dirty="0"/>
          </a:p>
        </p:txBody>
      </p:sp>
    </p:spTree>
    <p:extLst>
      <p:ext uri="{BB962C8B-B14F-4D97-AF65-F5344CB8AC3E}">
        <p14:creationId xmlns:p14="http://schemas.microsoft.com/office/powerpoint/2010/main" val="2404171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320081896"/>
              </p:ext>
            </p:extLst>
          </p:nvPr>
        </p:nvGraphicFramePr>
        <p:xfrm>
          <a:off x="472965" y="980729"/>
          <a:ext cx="11493063" cy="4962874"/>
        </p:xfrm>
        <a:graphic>
          <a:graphicData uri="http://schemas.openxmlformats.org/drawingml/2006/table">
            <a:tbl>
              <a:tblPr firstRow="1" firstCol="1" bandRow="1">
                <a:tableStyleId>{00A15C55-8517-42AA-B614-E9B94910E393}</a:tableStyleId>
              </a:tblPr>
              <a:tblGrid>
                <a:gridCol w="2746129">
                  <a:extLst>
                    <a:ext uri="{9D8B030D-6E8A-4147-A177-3AD203B41FA5}">
                      <a16:colId xmlns:a16="http://schemas.microsoft.com/office/drawing/2014/main" val="20000"/>
                    </a:ext>
                  </a:extLst>
                </a:gridCol>
                <a:gridCol w="8746934">
                  <a:extLst>
                    <a:ext uri="{9D8B030D-6E8A-4147-A177-3AD203B41FA5}">
                      <a16:colId xmlns:a16="http://schemas.microsoft.com/office/drawing/2014/main" val="20001"/>
                    </a:ext>
                  </a:extLst>
                </a:gridCol>
              </a:tblGrid>
              <a:tr h="421224">
                <a:tc>
                  <a:txBody>
                    <a:bodyPr/>
                    <a:lstStyle/>
                    <a:p>
                      <a:pPr algn="just">
                        <a:lnSpc>
                          <a:spcPct val="107000"/>
                        </a:lnSpc>
                        <a:spcAft>
                          <a:spcPts val="0"/>
                        </a:spcAft>
                      </a:pPr>
                      <a:r>
                        <a:rPr lang="en-IN" sz="1800" dirty="0">
                          <a:solidFill>
                            <a:schemeClr val="tx1"/>
                          </a:solidFill>
                          <a:effectLst/>
                        </a:rPr>
                        <a:t>Age</a:t>
                      </a:r>
                      <a:endParaRPr lang="en-IN" sz="1800" dirty="0">
                        <a:solidFill>
                          <a:schemeClr val="tx1"/>
                        </a:solidFill>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lnSpc>
                          <a:spcPct val="107000"/>
                        </a:lnSpc>
                        <a:spcAft>
                          <a:spcPts val="0"/>
                        </a:spcAft>
                      </a:pPr>
                      <a:r>
                        <a:rPr lang="en-IN" sz="1800" dirty="0">
                          <a:solidFill>
                            <a:schemeClr val="tx1"/>
                          </a:solidFill>
                          <a:effectLst/>
                        </a:rPr>
                        <a:t>Vaccines given </a:t>
                      </a:r>
                      <a:endParaRPr lang="en-IN" sz="1800" dirty="0">
                        <a:solidFill>
                          <a:schemeClr val="tx1"/>
                        </a:solidFill>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0"/>
                  </a:ext>
                </a:extLst>
              </a:tr>
              <a:tr h="421224">
                <a:tc>
                  <a:txBody>
                    <a:bodyPr/>
                    <a:lstStyle/>
                    <a:p>
                      <a:pPr algn="just">
                        <a:lnSpc>
                          <a:spcPct val="107000"/>
                        </a:lnSpc>
                        <a:spcAft>
                          <a:spcPts val="0"/>
                        </a:spcAft>
                      </a:pPr>
                      <a:r>
                        <a:rPr lang="en-IN" sz="1800" dirty="0">
                          <a:solidFill>
                            <a:schemeClr val="tx1"/>
                          </a:solidFill>
                          <a:effectLst/>
                        </a:rPr>
                        <a:t>Birth</a:t>
                      </a:r>
                      <a:endParaRPr lang="en-IN" sz="1800" dirty="0">
                        <a:solidFill>
                          <a:schemeClr val="tx1"/>
                        </a:solidFill>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lnSpc>
                          <a:spcPct val="107000"/>
                        </a:lnSpc>
                        <a:spcAft>
                          <a:spcPts val="0"/>
                        </a:spcAft>
                      </a:pPr>
                      <a:r>
                        <a:rPr lang="en-IN" sz="1800" dirty="0">
                          <a:solidFill>
                            <a:schemeClr val="tx1"/>
                          </a:solidFill>
                          <a:effectLst/>
                        </a:rPr>
                        <a:t>BCG, OPV-0, Hepatitis B Birth dose</a:t>
                      </a:r>
                      <a:endParaRPr lang="en-IN" sz="1800" dirty="0">
                        <a:solidFill>
                          <a:schemeClr val="tx1"/>
                        </a:solidFill>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1"/>
                  </a:ext>
                </a:extLst>
              </a:tr>
              <a:tr h="421224">
                <a:tc>
                  <a:txBody>
                    <a:bodyPr/>
                    <a:lstStyle/>
                    <a:p>
                      <a:pPr algn="just">
                        <a:lnSpc>
                          <a:spcPct val="107000"/>
                        </a:lnSpc>
                        <a:spcAft>
                          <a:spcPts val="0"/>
                        </a:spcAft>
                      </a:pPr>
                      <a:r>
                        <a:rPr lang="en-IN" sz="1800" dirty="0">
                          <a:solidFill>
                            <a:schemeClr val="tx1"/>
                          </a:solidFill>
                          <a:effectLst/>
                        </a:rPr>
                        <a:t>6 Weeks</a:t>
                      </a:r>
                      <a:endParaRPr lang="en-IN" sz="1800" dirty="0">
                        <a:solidFill>
                          <a:schemeClr val="tx1"/>
                        </a:solidFill>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lnSpc>
                          <a:spcPct val="107000"/>
                        </a:lnSpc>
                        <a:spcAft>
                          <a:spcPts val="0"/>
                        </a:spcAft>
                      </a:pPr>
                      <a:r>
                        <a:rPr lang="en-IN" sz="1800" dirty="0">
                          <a:solidFill>
                            <a:schemeClr val="tx1"/>
                          </a:solidFill>
                          <a:effectLst/>
                        </a:rPr>
                        <a:t>OPV-1, Pentavalent-1, fIPV-1</a:t>
                      </a:r>
                      <a:r>
                        <a:rPr lang="en-IN" sz="1800" baseline="0" dirty="0">
                          <a:solidFill>
                            <a:schemeClr val="tx1"/>
                          </a:solidFill>
                          <a:effectLst/>
                        </a:rPr>
                        <a:t>, </a:t>
                      </a:r>
                      <a:r>
                        <a:rPr lang="en-IN" sz="1800" dirty="0">
                          <a:solidFill>
                            <a:srgbClr val="FF0000"/>
                          </a:solidFill>
                          <a:effectLst/>
                        </a:rPr>
                        <a:t>Rota-1* &amp;</a:t>
                      </a:r>
                      <a:r>
                        <a:rPr lang="en-IN" sz="1800" baseline="0" dirty="0">
                          <a:solidFill>
                            <a:srgbClr val="FF0000"/>
                          </a:solidFill>
                          <a:effectLst/>
                        </a:rPr>
                        <a:t> </a:t>
                      </a:r>
                      <a:r>
                        <a:rPr lang="en-IN" sz="1800" dirty="0">
                          <a:solidFill>
                            <a:srgbClr val="FF0000"/>
                          </a:solidFill>
                          <a:effectLst/>
                        </a:rPr>
                        <a:t>PCV-1*</a:t>
                      </a:r>
                      <a:endParaRPr lang="en-IN" sz="1800" b="1" dirty="0">
                        <a:solidFill>
                          <a:srgbClr val="FF0000"/>
                        </a:solidFill>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2"/>
                  </a:ext>
                </a:extLst>
              </a:tr>
              <a:tr h="421224">
                <a:tc>
                  <a:txBody>
                    <a:bodyPr/>
                    <a:lstStyle/>
                    <a:p>
                      <a:pPr algn="just">
                        <a:lnSpc>
                          <a:spcPct val="107000"/>
                        </a:lnSpc>
                        <a:spcAft>
                          <a:spcPts val="0"/>
                        </a:spcAft>
                      </a:pPr>
                      <a:r>
                        <a:rPr lang="en-IN" sz="1800" dirty="0">
                          <a:solidFill>
                            <a:schemeClr val="tx1"/>
                          </a:solidFill>
                          <a:effectLst/>
                        </a:rPr>
                        <a:t>10 weeks</a:t>
                      </a:r>
                      <a:endParaRPr lang="en-IN" sz="1800" dirty="0">
                        <a:solidFill>
                          <a:schemeClr val="tx1"/>
                        </a:solidFill>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lnSpc>
                          <a:spcPct val="107000"/>
                        </a:lnSpc>
                        <a:spcAft>
                          <a:spcPts val="0"/>
                        </a:spcAft>
                      </a:pPr>
                      <a:r>
                        <a:rPr lang="en-IN" sz="1800" dirty="0">
                          <a:solidFill>
                            <a:schemeClr val="tx1"/>
                          </a:solidFill>
                          <a:effectLst/>
                        </a:rPr>
                        <a:t>OPV-2, Pentavalent-2</a:t>
                      </a:r>
                      <a:r>
                        <a:rPr lang="en-IN" sz="1800" baseline="0" dirty="0">
                          <a:solidFill>
                            <a:schemeClr val="tx1"/>
                          </a:solidFill>
                          <a:effectLst/>
                        </a:rPr>
                        <a:t> &amp; </a:t>
                      </a:r>
                      <a:r>
                        <a:rPr lang="en-IN" sz="1800" dirty="0">
                          <a:solidFill>
                            <a:srgbClr val="FF0000"/>
                          </a:solidFill>
                          <a:effectLst/>
                        </a:rPr>
                        <a:t>Rota-2*</a:t>
                      </a:r>
                      <a:endParaRPr lang="en-IN" sz="1800" dirty="0">
                        <a:solidFill>
                          <a:srgbClr val="FF0000"/>
                        </a:solidFill>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3"/>
                  </a:ext>
                </a:extLst>
              </a:tr>
              <a:tr h="421224">
                <a:tc>
                  <a:txBody>
                    <a:bodyPr/>
                    <a:lstStyle/>
                    <a:p>
                      <a:pPr algn="just">
                        <a:lnSpc>
                          <a:spcPct val="107000"/>
                        </a:lnSpc>
                        <a:spcAft>
                          <a:spcPts val="0"/>
                        </a:spcAft>
                      </a:pPr>
                      <a:r>
                        <a:rPr lang="en-IN" sz="1800" dirty="0">
                          <a:solidFill>
                            <a:schemeClr val="tx1"/>
                          </a:solidFill>
                          <a:effectLst/>
                        </a:rPr>
                        <a:t>14 weeks</a:t>
                      </a:r>
                      <a:endParaRPr lang="en-IN" sz="1800" dirty="0">
                        <a:solidFill>
                          <a:schemeClr val="tx1"/>
                        </a:solidFill>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lnSpc>
                          <a:spcPct val="107000"/>
                        </a:lnSpc>
                        <a:spcAft>
                          <a:spcPts val="0"/>
                        </a:spcAft>
                      </a:pPr>
                      <a:r>
                        <a:rPr lang="en-IN" sz="1800" dirty="0">
                          <a:solidFill>
                            <a:schemeClr val="tx1"/>
                          </a:solidFill>
                          <a:effectLst/>
                        </a:rPr>
                        <a:t>OPV-3, Pentavalent</a:t>
                      </a:r>
                      <a:r>
                        <a:rPr lang="en-IN" sz="1800" baseline="0" dirty="0">
                          <a:solidFill>
                            <a:schemeClr val="tx1"/>
                          </a:solidFill>
                          <a:effectLst/>
                        </a:rPr>
                        <a:t>-3,</a:t>
                      </a:r>
                      <a:r>
                        <a:rPr lang="en-IN" sz="1800" dirty="0">
                          <a:solidFill>
                            <a:schemeClr val="tx1"/>
                          </a:solidFill>
                          <a:effectLst/>
                        </a:rPr>
                        <a:t> fIPV-2,</a:t>
                      </a:r>
                      <a:r>
                        <a:rPr lang="en-IN" sz="1800" baseline="0" dirty="0">
                          <a:solidFill>
                            <a:schemeClr val="tx1"/>
                          </a:solidFill>
                          <a:effectLst/>
                        </a:rPr>
                        <a:t> </a:t>
                      </a:r>
                      <a:r>
                        <a:rPr lang="en-IN" sz="1800" dirty="0">
                          <a:solidFill>
                            <a:srgbClr val="FF0000"/>
                          </a:solidFill>
                          <a:effectLst/>
                        </a:rPr>
                        <a:t>Rota-3* &amp;</a:t>
                      </a:r>
                      <a:r>
                        <a:rPr lang="en-IN" sz="1800" baseline="0" dirty="0">
                          <a:solidFill>
                            <a:srgbClr val="FF0000"/>
                          </a:solidFill>
                          <a:effectLst/>
                        </a:rPr>
                        <a:t> </a:t>
                      </a:r>
                      <a:r>
                        <a:rPr lang="en-IN" sz="1800" dirty="0">
                          <a:solidFill>
                            <a:srgbClr val="FF0000"/>
                          </a:solidFill>
                          <a:effectLst/>
                        </a:rPr>
                        <a:t>PCV-2*</a:t>
                      </a:r>
                      <a:endParaRPr lang="en-IN" sz="1800" b="1" dirty="0">
                        <a:solidFill>
                          <a:srgbClr val="FF0000"/>
                        </a:solidFill>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4"/>
                  </a:ext>
                </a:extLst>
              </a:tr>
              <a:tr h="421224">
                <a:tc>
                  <a:txBody>
                    <a:bodyPr/>
                    <a:lstStyle/>
                    <a:p>
                      <a:pPr algn="just">
                        <a:lnSpc>
                          <a:spcPct val="107000"/>
                        </a:lnSpc>
                        <a:spcAft>
                          <a:spcPts val="0"/>
                        </a:spcAft>
                      </a:pPr>
                      <a:r>
                        <a:rPr lang="en-IN" sz="1800" dirty="0">
                          <a:solidFill>
                            <a:schemeClr val="tx1"/>
                          </a:solidFill>
                          <a:effectLst/>
                        </a:rPr>
                        <a:t>9-12 months</a:t>
                      </a:r>
                      <a:endParaRPr lang="en-IN" sz="1800" dirty="0">
                        <a:solidFill>
                          <a:schemeClr val="tx1"/>
                        </a:solidFill>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lnSpc>
                          <a:spcPct val="107000"/>
                        </a:lnSpc>
                        <a:spcAft>
                          <a:spcPts val="0"/>
                        </a:spcAft>
                      </a:pPr>
                      <a:r>
                        <a:rPr lang="en-IN" sz="1800" dirty="0">
                          <a:solidFill>
                            <a:schemeClr val="tx1"/>
                          </a:solidFill>
                          <a:effectLst/>
                        </a:rPr>
                        <a:t>Measles1/</a:t>
                      </a:r>
                      <a:r>
                        <a:rPr lang="en-IN" sz="1800" dirty="0">
                          <a:solidFill>
                            <a:srgbClr val="FF0000"/>
                          </a:solidFill>
                          <a:effectLst/>
                        </a:rPr>
                        <a:t>MR1*, JE1*</a:t>
                      </a:r>
                      <a:r>
                        <a:rPr lang="en-IN" sz="1800" baseline="0" dirty="0">
                          <a:solidFill>
                            <a:srgbClr val="FF0000"/>
                          </a:solidFill>
                          <a:effectLst/>
                        </a:rPr>
                        <a:t>, </a:t>
                      </a:r>
                      <a:r>
                        <a:rPr lang="en-IN" sz="1800" dirty="0">
                          <a:solidFill>
                            <a:srgbClr val="FF0000"/>
                          </a:solidFill>
                          <a:effectLst/>
                        </a:rPr>
                        <a:t>PCV-B*</a:t>
                      </a:r>
                      <a:endParaRPr lang="en-IN" sz="1800" b="1" dirty="0">
                        <a:solidFill>
                          <a:srgbClr val="FF0000"/>
                        </a:solidFill>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5"/>
                  </a:ext>
                </a:extLst>
              </a:tr>
              <a:tr h="421224">
                <a:tc>
                  <a:txBody>
                    <a:bodyPr/>
                    <a:lstStyle/>
                    <a:p>
                      <a:pPr algn="just">
                        <a:lnSpc>
                          <a:spcPct val="107000"/>
                        </a:lnSpc>
                        <a:spcAft>
                          <a:spcPts val="0"/>
                        </a:spcAft>
                      </a:pPr>
                      <a:r>
                        <a:rPr lang="en-IN" sz="1800" dirty="0">
                          <a:solidFill>
                            <a:schemeClr val="tx1"/>
                          </a:solidFill>
                          <a:effectLst/>
                        </a:rPr>
                        <a:t>16-24 months</a:t>
                      </a:r>
                      <a:endParaRPr lang="en-IN" sz="1800" dirty="0">
                        <a:solidFill>
                          <a:schemeClr val="tx1"/>
                        </a:solidFill>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just" defTabSz="914400" rtl="0" eaLnBrk="1" fontAlgn="auto" latinLnBrk="0" hangingPunct="1">
                        <a:lnSpc>
                          <a:spcPct val="107000"/>
                        </a:lnSpc>
                        <a:spcBef>
                          <a:spcPts val="0"/>
                        </a:spcBef>
                        <a:spcAft>
                          <a:spcPts val="0"/>
                        </a:spcAft>
                        <a:buClrTx/>
                        <a:buSzTx/>
                        <a:buFontTx/>
                        <a:buNone/>
                        <a:tabLst/>
                        <a:defRPr/>
                      </a:pPr>
                      <a:r>
                        <a:rPr lang="en-IN" sz="1800" dirty="0">
                          <a:solidFill>
                            <a:schemeClr val="tx1"/>
                          </a:solidFill>
                          <a:effectLst/>
                        </a:rPr>
                        <a:t>Measles2/</a:t>
                      </a:r>
                      <a:r>
                        <a:rPr lang="en-IN" sz="1800" dirty="0">
                          <a:solidFill>
                            <a:srgbClr val="FF0000"/>
                          </a:solidFill>
                          <a:effectLst/>
                        </a:rPr>
                        <a:t>MR2*, JE2*</a:t>
                      </a:r>
                      <a:r>
                        <a:rPr lang="en-IN" sz="1800" dirty="0">
                          <a:solidFill>
                            <a:schemeClr val="tx1"/>
                          </a:solidFill>
                          <a:effectLst/>
                        </a:rPr>
                        <a:t>, DPT-B, OPV –B</a:t>
                      </a:r>
                      <a:endParaRPr lang="en-IN" sz="1800" b="1" dirty="0">
                        <a:solidFill>
                          <a:schemeClr val="tx1"/>
                        </a:solidFill>
                        <a:effectLst/>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6"/>
                  </a:ext>
                </a:extLst>
              </a:tr>
              <a:tr h="421224">
                <a:tc>
                  <a:txBody>
                    <a:bodyPr/>
                    <a:lstStyle/>
                    <a:p>
                      <a:pPr algn="just">
                        <a:lnSpc>
                          <a:spcPct val="107000"/>
                        </a:lnSpc>
                        <a:spcAft>
                          <a:spcPts val="0"/>
                        </a:spcAft>
                      </a:pPr>
                      <a:r>
                        <a:rPr lang="en-IN" sz="1800" dirty="0">
                          <a:solidFill>
                            <a:schemeClr val="tx1"/>
                          </a:solidFill>
                          <a:effectLst/>
                        </a:rPr>
                        <a:t>5-6 years</a:t>
                      </a:r>
                      <a:endParaRPr lang="en-IN" sz="1800" dirty="0">
                        <a:solidFill>
                          <a:schemeClr val="tx1"/>
                        </a:solidFill>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lnSpc>
                          <a:spcPct val="107000"/>
                        </a:lnSpc>
                        <a:spcAft>
                          <a:spcPts val="0"/>
                        </a:spcAft>
                      </a:pPr>
                      <a:r>
                        <a:rPr lang="en-IN" sz="1800" dirty="0">
                          <a:solidFill>
                            <a:schemeClr val="tx1"/>
                          </a:solidFill>
                          <a:effectLst/>
                        </a:rPr>
                        <a:t>DPT-B2</a:t>
                      </a:r>
                      <a:endParaRPr lang="en-IN" sz="1800" dirty="0">
                        <a:solidFill>
                          <a:schemeClr val="tx1"/>
                        </a:solidFill>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7"/>
                  </a:ext>
                </a:extLst>
              </a:tr>
              <a:tr h="421224">
                <a:tc>
                  <a:txBody>
                    <a:bodyPr/>
                    <a:lstStyle/>
                    <a:p>
                      <a:pPr algn="just">
                        <a:lnSpc>
                          <a:spcPct val="107000"/>
                        </a:lnSpc>
                        <a:spcAft>
                          <a:spcPts val="0"/>
                        </a:spcAft>
                      </a:pPr>
                      <a:r>
                        <a:rPr lang="en-IN" sz="1800" dirty="0">
                          <a:solidFill>
                            <a:schemeClr val="tx1"/>
                          </a:solidFill>
                          <a:effectLst/>
                        </a:rPr>
                        <a:t>10 years</a:t>
                      </a:r>
                      <a:endParaRPr lang="en-IN" sz="1800" dirty="0">
                        <a:solidFill>
                          <a:schemeClr val="tx1"/>
                        </a:solidFill>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lnSpc>
                          <a:spcPct val="107000"/>
                        </a:lnSpc>
                        <a:spcAft>
                          <a:spcPts val="0"/>
                        </a:spcAft>
                      </a:pPr>
                      <a:r>
                        <a:rPr lang="en-IN" sz="1800" dirty="0">
                          <a:effectLst/>
                        </a:rPr>
                        <a:t>TT</a:t>
                      </a:r>
                      <a:endParaRPr lang="en-IN" sz="1800" dirty="0">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8"/>
                  </a:ext>
                </a:extLst>
              </a:tr>
              <a:tr h="421224">
                <a:tc>
                  <a:txBody>
                    <a:bodyPr/>
                    <a:lstStyle/>
                    <a:p>
                      <a:pPr algn="just">
                        <a:lnSpc>
                          <a:spcPct val="107000"/>
                        </a:lnSpc>
                        <a:spcAft>
                          <a:spcPts val="0"/>
                        </a:spcAft>
                      </a:pPr>
                      <a:r>
                        <a:rPr lang="en-IN" sz="1800" dirty="0">
                          <a:solidFill>
                            <a:schemeClr val="tx1"/>
                          </a:solidFill>
                          <a:effectLst/>
                        </a:rPr>
                        <a:t>16 years</a:t>
                      </a:r>
                      <a:endParaRPr lang="en-IN" sz="1800" dirty="0">
                        <a:solidFill>
                          <a:schemeClr val="tx1"/>
                        </a:solidFill>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lnSpc>
                          <a:spcPct val="107000"/>
                        </a:lnSpc>
                        <a:spcAft>
                          <a:spcPts val="0"/>
                        </a:spcAft>
                      </a:pPr>
                      <a:r>
                        <a:rPr lang="en-IN" sz="1800" dirty="0">
                          <a:effectLst/>
                        </a:rPr>
                        <a:t>TT</a:t>
                      </a:r>
                      <a:endParaRPr lang="en-IN" sz="1800" dirty="0">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9"/>
                  </a:ext>
                </a:extLst>
              </a:tr>
              <a:tr h="750634">
                <a:tc>
                  <a:txBody>
                    <a:bodyPr/>
                    <a:lstStyle/>
                    <a:p>
                      <a:pPr algn="just">
                        <a:lnSpc>
                          <a:spcPct val="107000"/>
                        </a:lnSpc>
                        <a:spcAft>
                          <a:spcPts val="0"/>
                        </a:spcAft>
                      </a:pPr>
                      <a:r>
                        <a:rPr lang="en-IN" sz="1800" dirty="0">
                          <a:solidFill>
                            <a:schemeClr val="tx1"/>
                          </a:solidFill>
                          <a:effectLst/>
                        </a:rPr>
                        <a:t>Pregnant women </a:t>
                      </a:r>
                      <a:endParaRPr lang="en-IN" sz="1800" dirty="0">
                        <a:solidFill>
                          <a:schemeClr val="tx1"/>
                        </a:solidFill>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lnSpc>
                          <a:spcPct val="107000"/>
                        </a:lnSpc>
                        <a:spcAft>
                          <a:spcPts val="0"/>
                        </a:spcAft>
                      </a:pPr>
                      <a:r>
                        <a:rPr lang="en-IN" sz="1800" dirty="0">
                          <a:effectLst/>
                        </a:rPr>
                        <a:t>TT1, 2 or TT Booster**</a:t>
                      </a:r>
                      <a:endParaRPr lang="en-IN" sz="1800" dirty="0">
                        <a:effectLst/>
                        <a:latin typeface="Calibri"/>
                        <a:ea typeface="Calibri"/>
                        <a:cs typeface="Times New Roman"/>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10"/>
                  </a:ext>
                </a:extLst>
              </a:tr>
            </a:tbl>
          </a:graphicData>
        </a:graphic>
      </p:graphicFrame>
      <p:sp>
        <p:nvSpPr>
          <p:cNvPr id="8" name="TextBox 7"/>
          <p:cNvSpPr txBox="1"/>
          <p:nvPr/>
        </p:nvSpPr>
        <p:spPr>
          <a:xfrm>
            <a:off x="361293" y="6164868"/>
            <a:ext cx="7750722" cy="553998"/>
          </a:xfrm>
          <a:prstGeom prst="rect">
            <a:avLst/>
          </a:prstGeom>
          <a:noFill/>
        </p:spPr>
        <p:txBody>
          <a:bodyPr wrap="square" rtlCol="0">
            <a:spAutoFit/>
          </a:bodyPr>
          <a:lstStyle/>
          <a:p>
            <a:r>
              <a:rPr lang="en-IN" sz="1500" dirty="0">
                <a:solidFill>
                  <a:prstClr val="black"/>
                </a:solidFill>
                <a:latin typeface="Calibri"/>
              </a:rPr>
              <a:t>*</a:t>
            </a:r>
            <a:r>
              <a:rPr lang="en-IN" sz="1500" i="1" dirty="0">
                <a:solidFill>
                  <a:prstClr val="black"/>
                </a:solidFill>
                <a:latin typeface="Calibri"/>
              </a:rPr>
              <a:t>in select states and districts</a:t>
            </a:r>
            <a:r>
              <a:rPr lang="en-IN" sz="1500" dirty="0">
                <a:solidFill>
                  <a:prstClr val="black"/>
                </a:solidFill>
                <a:latin typeface="Calibri"/>
              </a:rPr>
              <a:t> </a:t>
            </a:r>
          </a:p>
          <a:p>
            <a:r>
              <a:rPr lang="en-IN" sz="1500" dirty="0">
                <a:solidFill>
                  <a:prstClr val="black"/>
                </a:solidFill>
                <a:latin typeface="Calibri"/>
              </a:rPr>
              <a:t>** </a:t>
            </a:r>
            <a:r>
              <a:rPr lang="en-US" sz="1500" i="1" dirty="0">
                <a:solidFill>
                  <a:prstClr val="black"/>
                </a:solidFill>
                <a:latin typeface="Calibri"/>
              </a:rPr>
              <a:t>one dose if previously vaccinated within 3 years</a:t>
            </a:r>
            <a:endParaRPr lang="en-IN" sz="1500" dirty="0">
              <a:solidFill>
                <a:prstClr val="black"/>
              </a:solidFill>
              <a:latin typeface="Calibri"/>
            </a:endParaRPr>
          </a:p>
        </p:txBody>
      </p:sp>
      <p:sp>
        <p:nvSpPr>
          <p:cNvPr id="7" name="Title 1"/>
          <p:cNvSpPr txBox="1">
            <a:spLocks/>
          </p:cNvSpPr>
          <p:nvPr/>
        </p:nvSpPr>
        <p:spPr>
          <a:xfrm>
            <a:off x="1524000" y="259126"/>
            <a:ext cx="9144000" cy="530915"/>
          </a:xfrm>
          <a:prstGeom prst="rect">
            <a:avLst/>
          </a:prstGeom>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68580" tIns="34290" rIns="68580" bIns="34290" numCol="1" rtlCol="0" anchor="ctr" anchorCtr="0" compatLnSpc="1">
            <a:prstTxWarp prst="textNoShape">
              <a:avLst/>
            </a:prstTxWarp>
            <a:noAutofit/>
          </a:bodyPr>
          <a:lstStyle>
            <a:lvl1pPr algn="ctr" eaLnBrk="0" fontAlgn="base" hangingPunct="0">
              <a:lnSpc>
                <a:spcPct val="120000"/>
              </a:lnSpc>
              <a:spcBef>
                <a:spcPct val="0"/>
              </a:spcBef>
              <a:spcAft>
                <a:spcPct val="0"/>
              </a:spcAft>
              <a:buNone/>
              <a:defRPr sz="3600" b="1">
                <a:solidFill>
                  <a:schemeClr val="bg1"/>
                </a:solidFill>
                <a:latin typeface="Century Gothic" panose="020B0502020202020204" pitchFamily="34" charset="0"/>
                <a:ea typeface="+mj-ea"/>
                <a:cs typeface="+mj-cs"/>
              </a:defRPr>
            </a:lvl1pPr>
          </a:lstStyle>
          <a:p>
            <a:r>
              <a:rPr lang="en-US" sz="2700" dirty="0"/>
              <a:t>National Immunization Schedule</a:t>
            </a:r>
          </a:p>
        </p:txBody>
      </p:sp>
    </p:spTree>
    <p:extLst>
      <p:ext uri="{BB962C8B-B14F-4D97-AF65-F5344CB8AC3E}">
        <p14:creationId xmlns:p14="http://schemas.microsoft.com/office/powerpoint/2010/main" val="103589438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0414" y="1499388"/>
            <a:ext cx="11351172" cy="4743758"/>
          </a:xfrm>
        </p:spPr>
        <p:txBody>
          <a:bodyPr>
            <a:noAutofit/>
          </a:bodyPr>
          <a:lstStyle/>
          <a:p>
            <a:pPr marL="0" indent="0">
              <a:buNone/>
            </a:pPr>
            <a:r>
              <a:rPr lang="en-US" sz="2400" b="1" u="sng" dirty="0"/>
              <a:t>Rotavirus Vaccine:</a:t>
            </a:r>
          </a:p>
          <a:p>
            <a:r>
              <a:rPr lang="en-US" sz="2400" dirty="0"/>
              <a:t>Introduced in 10 states as 3 doses at 6, 10 &amp; 14 weeks of age.</a:t>
            </a:r>
          </a:p>
          <a:p>
            <a:pPr lvl="1"/>
            <a:r>
              <a:rPr lang="en-US" sz="2000" dirty="0"/>
              <a:t>Of these CRM states are Andhra Pradesh, HP, Jharkhand, Assam, RJ, Tamil Nadu, MP</a:t>
            </a:r>
          </a:p>
          <a:p>
            <a:pPr marL="0" indent="0">
              <a:buNone/>
            </a:pPr>
            <a:r>
              <a:rPr lang="en-US" sz="2400" b="1" u="sng" dirty="0"/>
              <a:t>PCV Vaccine:</a:t>
            </a:r>
          </a:p>
          <a:p>
            <a:pPr lvl="0"/>
            <a:r>
              <a:rPr lang="en-US" sz="2400" dirty="0"/>
              <a:t>PCV vaccine introduced in routine immunization in entire Bihar, Himachal Pradesh, Madhya Pradesh, 12 districts of Uttar Pradesh and 9 districts of Rajasthan.</a:t>
            </a:r>
          </a:p>
          <a:p>
            <a:pPr marL="0" indent="0">
              <a:buNone/>
            </a:pPr>
            <a:r>
              <a:rPr lang="en-US" sz="2400" b="1" u="sng" dirty="0"/>
              <a:t>Measles-Rubella Vaccine:</a:t>
            </a:r>
          </a:p>
          <a:p>
            <a:pPr lvl="0"/>
            <a:r>
              <a:rPr lang="en-US" sz="2400" dirty="0"/>
              <a:t>MR vaccination campaign has been completed in 17 states/UTs (CRM states:  Andhra Pradesh, Arunachal Pradesh, HP, TN, Telangana and UK) – now part of RI as two doses at 9-12 months and 16-24 months</a:t>
            </a:r>
          </a:p>
          <a:p>
            <a:pPr lvl="0"/>
            <a:r>
              <a:rPr lang="en-US" sz="2400" dirty="0"/>
              <a:t>and ongoing in 6 states (CRM states:  Assam, GJ, Jharkhand and Punjab)</a:t>
            </a:r>
          </a:p>
          <a:p>
            <a:pPr marL="457200" lvl="1" indent="0">
              <a:buNone/>
            </a:pPr>
            <a:endParaRPr lang="en-US" sz="2200" dirty="0"/>
          </a:p>
        </p:txBody>
      </p:sp>
      <p:sp>
        <p:nvSpPr>
          <p:cNvPr id="4" name="Title 1"/>
          <p:cNvSpPr txBox="1">
            <a:spLocks/>
          </p:cNvSpPr>
          <p:nvPr/>
        </p:nvSpPr>
        <p:spPr>
          <a:xfrm>
            <a:off x="1524000" y="331076"/>
            <a:ext cx="9144000" cy="692696"/>
          </a:xfrm>
          <a:prstGeom prst="rect">
            <a:avLst/>
          </a:prstGeom>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ctr" anchorCtr="0" compatLnSpc="1">
            <a:prstTxWarp prst="textNoShape">
              <a:avLst/>
            </a:prstTxWarp>
            <a:noAutofit/>
          </a:bodyPr>
          <a:lstStyle>
            <a:lvl1pPr algn="ctr" fontAlgn="base">
              <a:lnSpc>
                <a:spcPct val="90000"/>
              </a:lnSpc>
              <a:spcBef>
                <a:spcPct val="0"/>
              </a:spcBef>
              <a:spcAft>
                <a:spcPct val="0"/>
              </a:spcAft>
              <a:buNone/>
              <a:defRPr sz="3200" b="1">
                <a:solidFill>
                  <a:prstClr val="white"/>
                </a:solidFill>
                <a:latin typeface="Century Gothic" panose="020B0502020202020204" pitchFamily="34" charset="0"/>
                <a:ea typeface="+mj-ea"/>
                <a:cs typeface="+mj-cs"/>
              </a:defRPr>
            </a:lvl1pPr>
          </a:lstStyle>
          <a:p>
            <a:r>
              <a:rPr lang="en-US" dirty="0"/>
              <a:t>New vaccines</a:t>
            </a:r>
          </a:p>
        </p:txBody>
      </p:sp>
    </p:spTree>
    <p:extLst>
      <p:ext uri="{BB962C8B-B14F-4D97-AF65-F5344CB8AC3E}">
        <p14:creationId xmlns:p14="http://schemas.microsoft.com/office/powerpoint/2010/main" val="423124489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Text Box 7"/>
          <p:cNvSpPr txBox="1">
            <a:spLocks noChangeArrowheads="1"/>
          </p:cNvSpPr>
          <p:nvPr/>
        </p:nvSpPr>
        <p:spPr bwMode="auto">
          <a:xfrm>
            <a:off x="2117" y="-1"/>
            <a:ext cx="12192000" cy="990601"/>
          </a:xfrm>
          <a:prstGeom prst="rect">
            <a:avLst/>
          </a:prstGeom>
          <a:extLst/>
        </p:spPr>
        <p:style>
          <a:lnRef idx="2">
            <a:schemeClr val="accent3">
              <a:shade val="50000"/>
            </a:schemeClr>
          </a:lnRef>
          <a:fillRef idx="1">
            <a:schemeClr val="accent3"/>
          </a:fillRef>
          <a:effectRef idx="0">
            <a:schemeClr val="accent3"/>
          </a:effectRef>
          <a:fontRef idx="minor">
            <a:schemeClr val="lt1"/>
          </a:fontRef>
        </p:style>
        <p:txBody>
          <a:bodyPr vert="horz" lIns="91440" tIns="45720" rIns="91440" bIns="45720" rtlCol="0" anchor="ctr">
            <a:normAutofit/>
          </a:bodyPr>
          <a:lstStyle>
            <a:lvl1pPr algn="ctr">
              <a:spcBef>
                <a:spcPct val="0"/>
              </a:spcBef>
              <a:buNone/>
              <a:defRPr sz="3600" b="1">
                <a:solidFill>
                  <a:schemeClr val="bg1"/>
                </a:solidFill>
                <a:ea typeface="+mj-ea"/>
                <a:cs typeface="+mj-cs"/>
              </a:defRPr>
            </a:lvl1pPr>
          </a:lstStyle>
          <a:p>
            <a:r>
              <a:rPr lang="en-US" dirty="0" smtClean="0">
                <a:solidFill>
                  <a:prstClr val="white"/>
                </a:solidFill>
              </a:rPr>
              <a:t>“</a:t>
            </a:r>
            <a:r>
              <a:rPr lang="en-US" dirty="0">
                <a:solidFill>
                  <a:prstClr val="white"/>
                </a:solidFill>
              </a:rPr>
              <a:t>MISSION INDRADHANUSH ”</a:t>
            </a:r>
          </a:p>
        </p:txBody>
      </p:sp>
      <p:sp>
        <p:nvSpPr>
          <p:cNvPr id="8" name="Content Placeholder 2"/>
          <p:cNvSpPr txBox="1">
            <a:spLocks/>
          </p:cNvSpPr>
          <p:nvPr/>
        </p:nvSpPr>
        <p:spPr>
          <a:xfrm>
            <a:off x="199502" y="1083366"/>
            <a:ext cx="11689911" cy="2126814"/>
          </a:xfrm>
          <a:prstGeom prst="rect">
            <a:avLst/>
          </a:prstGeom>
          <a:solidFill>
            <a:schemeClr val="bg1"/>
          </a:solidFill>
        </p:spPr>
        <p:txBody>
          <a:bodyPr lIns="91397" tIns="45698" rIns="91397" bIns="45698"/>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60363" indent="-268288">
              <a:spcBef>
                <a:spcPts val="900"/>
              </a:spcBef>
              <a:defRPr/>
            </a:pPr>
            <a:r>
              <a:rPr lang="en-US" sz="2800" b="1" dirty="0" smtClean="0">
                <a:solidFill>
                  <a:srgbClr val="00B050"/>
                </a:solidFill>
                <a:cs typeface="Calibri" pitchFamily="34" charset="0"/>
              </a:rPr>
              <a:t>Aims at increasing full immunization coverage to 90% by Dec’18.</a:t>
            </a:r>
          </a:p>
          <a:p>
            <a:pPr marL="360363" indent="-268288">
              <a:spcBef>
                <a:spcPts val="900"/>
              </a:spcBef>
              <a:defRPr/>
            </a:pPr>
            <a:r>
              <a:rPr lang="en-US" sz="2800" b="1" dirty="0" smtClean="0">
                <a:solidFill>
                  <a:prstClr val="black"/>
                </a:solidFill>
                <a:cs typeface="Calibri" pitchFamily="34" charset="0"/>
              </a:rPr>
              <a:t>528 districts across 35 States/UTs covered in four phases.</a:t>
            </a:r>
          </a:p>
          <a:p>
            <a:pPr marL="360363" indent="-268288">
              <a:spcBef>
                <a:spcPts val="900"/>
              </a:spcBef>
              <a:defRPr/>
            </a:pPr>
            <a:r>
              <a:rPr lang="en-US" sz="2800" b="1" dirty="0">
                <a:solidFill>
                  <a:prstClr val="black"/>
                </a:solidFill>
                <a:cs typeface="Calibri" pitchFamily="34" charset="0"/>
              </a:rPr>
              <a:t>Focus on underserved populations/areas </a:t>
            </a:r>
          </a:p>
        </p:txBody>
      </p:sp>
      <p:sp>
        <p:nvSpPr>
          <p:cNvPr id="6" name="TextBox 5"/>
          <p:cNvSpPr txBox="1"/>
          <p:nvPr/>
        </p:nvSpPr>
        <p:spPr>
          <a:xfrm>
            <a:off x="199502" y="4112335"/>
            <a:ext cx="11608612" cy="1815882"/>
          </a:xfrm>
          <a:prstGeom prst="rect">
            <a:avLst/>
          </a:prstGeom>
          <a:noFill/>
        </p:spPr>
        <p:txBody>
          <a:bodyPr wrap="square" rtlCol="0">
            <a:spAutoFit/>
          </a:bodyPr>
          <a:lstStyle/>
          <a:p>
            <a:pPr marL="457200" indent="-457200" algn="just">
              <a:buFont typeface="Arial" pitchFamily="34" charset="0"/>
              <a:buChar char="•"/>
            </a:pPr>
            <a:r>
              <a:rPr lang="en-US" sz="2800" b="1" dirty="0">
                <a:solidFill>
                  <a:srgbClr val="002060"/>
                </a:solidFill>
              </a:rPr>
              <a:t>Intensified Mission </a:t>
            </a:r>
            <a:r>
              <a:rPr lang="en-US" sz="2800" b="1" dirty="0" err="1">
                <a:solidFill>
                  <a:srgbClr val="002060"/>
                </a:solidFill>
              </a:rPr>
              <a:t>Indradhanush</a:t>
            </a:r>
            <a:r>
              <a:rPr lang="en-US" sz="2800" b="1" dirty="0">
                <a:solidFill>
                  <a:srgbClr val="002060"/>
                </a:solidFill>
              </a:rPr>
              <a:t> </a:t>
            </a:r>
            <a:r>
              <a:rPr lang="en-US" sz="2800" b="1" dirty="0" smtClean="0">
                <a:solidFill>
                  <a:srgbClr val="002060"/>
                </a:solidFill>
              </a:rPr>
              <a:t>implemented from 8</a:t>
            </a:r>
            <a:r>
              <a:rPr lang="en-US" sz="2800" b="1" baseline="30000" dirty="0" smtClean="0">
                <a:solidFill>
                  <a:srgbClr val="002060"/>
                </a:solidFill>
              </a:rPr>
              <a:t>th</a:t>
            </a:r>
            <a:r>
              <a:rPr lang="en-US" sz="2800" b="1" dirty="0" smtClean="0">
                <a:solidFill>
                  <a:srgbClr val="002060"/>
                </a:solidFill>
              </a:rPr>
              <a:t> </a:t>
            </a:r>
            <a:r>
              <a:rPr lang="en-US" sz="2800" b="1" dirty="0">
                <a:solidFill>
                  <a:srgbClr val="002060"/>
                </a:solidFill>
              </a:rPr>
              <a:t>October </a:t>
            </a:r>
            <a:r>
              <a:rPr lang="en-US" sz="2800" b="1" dirty="0" smtClean="0">
                <a:solidFill>
                  <a:srgbClr val="002060"/>
                </a:solidFill>
              </a:rPr>
              <a:t>2017,for </a:t>
            </a:r>
            <a:r>
              <a:rPr lang="en-US" sz="2800" b="1" dirty="0">
                <a:solidFill>
                  <a:srgbClr val="002060"/>
                </a:solidFill>
              </a:rPr>
              <a:t>seven working </a:t>
            </a:r>
            <a:r>
              <a:rPr lang="en-US" sz="2800" b="1" dirty="0" smtClean="0">
                <a:solidFill>
                  <a:srgbClr val="002060"/>
                </a:solidFill>
              </a:rPr>
              <a:t>days</a:t>
            </a:r>
            <a:r>
              <a:rPr lang="en-US" sz="2800" b="1" dirty="0">
                <a:solidFill>
                  <a:srgbClr val="002060"/>
                </a:solidFill>
              </a:rPr>
              <a:t> </a:t>
            </a:r>
            <a:r>
              <a:rPr lang="en-US" sz="2800" b="1" dirty="0" smtClean="0">
                <a:solidFill>
                  <a:srgbClr val="002060"/>
                </a:solidFill>
              </a:rPr>
              <a:t>in every month for four months</a:t>
            </a:r>
          </a:p>
          <a:p>
            <a:pPr marL="457200" indent="-457200" algn="just">
              <a:buFont typeface="Arial" pitchFamily="34" charset="0"/>
              <a:buChar char="•"/>
            </a:pPr>
            <a:r>
              <a:rPr lang="en-US" sz="2800" b="1" dirty="0"/>
              <a:t>190 districts and urban areas where immunization coverage is low </a:t>
            </a:r>
          </a:p>
          <a:p>
            <a:pPr marL="457200" indent="-457200" algn="just">
              <a:buFont typeface="Arial" pitchFamily="34" charset="0"/>
              <a:buChar char="•"/>
            </a:pPr>
            <a:endParaRPr lang="en-US" sz="2800" b="1" dirty="0" smtClean="0">
              <a:solidFill>
                <a:srgbClr val="002060"/>
              </a:solidFill>
            </a:endParaRPr>
          </a:p>
        </p:txBody>
      </p:sp>
      <p:sp>
        <p:nvSpPr>
          <p:cNvPr id="7" name="Title 1"/>
          <p:cNvSpPr txBox="1">
            <a:spLocks/>
          </p:cNvSpPr>
          <p:nvPr/>
        </p:nvSpPr>
        <p:spPr>
          <a:xfrm>
            <a:off x="2117" y="3210180"/>
            <a:ext cx="12192000" cy="6653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3600" b="1" smtClean="0">
                <a:solidFill>
                  <a:prstClr val="white"/>
                </a:solidFill>
              </a:rPr>
              <a:t>Intensified Mission Indradhanush (IMI)</a:t>
            </a:r>
            <a:endParaRPr lang="en-US" sz="3600" b="1" dirty="0">
              <a:solidFill>
                <a:prstClr val="white"/>
              </a:solidFill>
            </a:endParaRPr>
          </a:p>
        </p:txBody>
      </p:sp>
      <p:sp>
        <p:nvSpPr>
          <p:cNvPr id="10" name="Content Placeholder 2"/>
          <p:cNvSpPr txBox="1">
            <a:spLocks/>
          </p:cNvSpPr>
          <p:nvPr/>
        </p:nvSpPr>
        <p:spPr>
          <a:xfrm>
            <a:off x="253161" y="5706767"/>
            <a:ext cx="11689911" cy="962047"/>
          </a:xfrm>
          <a:prstGeom prst="rect">
            <a:avLst/>
          </a:prstGeom>
        </p:spPr>
        <p:style>
          <a:lnRef idx="3">
            <a:schemeClr val="lt1"/>
          </a:lnRef>
          <a:fillRef idx="1">
            <a:schemeClr val="accent3"/>
          </a:fillRef>
          <a:effectRef idx="1">
            <a:schemeClr val="accent3"/>
          </a:effectRef>
          <a:fontRef idx="minor">
            <a:schemeClr val="lt1"/>
          </a:fontRef>
        </p:style>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spcBef>
                <a:spcPts val="600"/>
              </a:spcBef>
              <a:spcAft>
                <a:spcPts val="900"/>
              </a:spcAft>
            </a:pPr>
            <a:r>
              <a:rPr lang="en-US" sz="2800" b="1" dirty="0" smtClean="0">
                <a:solidFill>
                  <a:schemeClr val="tx1"/>
                </a:solidFill>
              </a:rPr>
              <a:t>Mission </a:t>
            </a:r>
            <a:r>
              <a:rPr lang="en-US" sz="2800" b="1" dirty="0" err="1" smtClean="0">
                <a:solidFill>
                  <a:schemeClr val="tx1"/>
                </a:solidFill>
              </a:rPr>
              <a:t>Indradhanush</a:t>
            </a:r>
            <a:r>
              <a:rPr lang="en-US" sz="2800" b="1" dirty="0" smtClean="0">
                <a:solidFill>
                  <a:schemeClr val="tx1"/>
                </a:solidFill>
              </a:rPr>
              <a:t> also implemented under Gram Swaraj &amp; Extended Gram Swaraj </a:t>
            </a:r>
            <a:r>
              <a:rPr lang="en-US" sz="2800" b="1" dirty="0" err="1" smtClean="0">
                <a:solidFill>
                  <a:schemeClr val="tx1"/>
                </a:solidFill>
              </a:rPr>
              <a:t>Abhiyan</a:t>
            </a:r>
            <a:endParaRPr lang="en-US" sz="2800" b="1" dirty="0" smtClean="0">
              <a:solidFill>
                <a:schemeClr val="tx1"/>
              </a:solidFill>
            </a:endParaRPr>
          </a:p>
        </p:txBody>
      </p:sp>
    </p:spTree>
    <p:extLst>
      <p:ext uri="{BB962C8B-B14F-4D97-AF65-F5344CB8AC3E}">
        <p14:creationId xmlns:p14="http://schemas.microsoft.com/office/powerpoint/2010/main" val="22047033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2973413219"/>
              </p:ext>
            </p:extLst>
          </p:nvPr>
        </p:nvGraphicFramePr>
        <p:xfrm>
          <a:off x="94594" y="975465"/>
          <a:ext cx="11761076" cy="5525184"/>
        </p:xfrm>
        <a:graphic>
          <a:graphicData uri="http://schemas.openxmlformats.org/drawingml/2006/table">
            <a:tbl>
              <a:tblPr firstRow="1" firstCol="1" bandRow="1">
                <a:tableStyleId>{C083E6E3-FA7D-4D7B-A595-EF9225AFEA82}</a:tableStyleId>
              </a:tblPr>
              <a:tblGrid>
                <a:gridCol w="1481958">
                  <a:extLst>
                    <a:ext uri="{9D8B030D-6E8A-4147-A177-3AD203B41FA5}">
                      <a16:colId xmlns:a16="http://schemas.microsoft.com/office/drawing/2014/main" val="20000"/>
                    </a:ext>
                  </a:extLst>
                </a:gridCol>
                <a:gridCol w="3105807">
                  <a:extLst>
                    <a:ext uri="{9D8B030D-6E8A-4147-A177-3AD203B41FA5}">
                      <a16:colId xmlns:a16="http://schemas.microsoft.com/office/drawing/2014/main" val="20001"/>
                    </a:ext>
                  </a:extLst>
                </a:gridCol>
                <a:gridCol w="4193628">
                  <a:extLst>
                    <a:ext uri="{9D8B030D-6E8A-4147-A177-3AD203B41FA5}">
                      <a16:colId xmlns:a16="http://schemas.microsoft.com/office/drawing/2014/main" val="20002"/>
                    </a:ext>
                  </a:extLst>
                </a:gridCol>
                <a:gridCol w="2979683">
                  <a:extLst>
                    <a:ext uri="{9D8B030D-6E8A-4147-A177-3AD203B41FA5}">
                      <a16:colId xmlns:a16="http://schemas.microsoft.com/office/drawing/2014/main" val="20003"/>
                    </a:ext>
                  </a:extLst>
                </a:gridCol>
              </a:tblGrid>
              <a:tr h="648384">
                <a:tc>
                  <a:txBody>
                    <a:bodyPr/>
                    <a:lstStyle/>
                    <a:p>
                      <a:pPr marL="0" marR="0" algn="ctr">
                        <a:lnSpc>
                          <a:spcPct val="107000"/>
                        </a:lnSpc>
                        <a:spcBef>
                          <a:spcPts val="0"/>
                        </a:spcBef>
                        <a:spcAft>
                          <a:spcPts val="0"/>
                        </a:spcAft>
                      </a:pPr>
                      <a:r>
                        <a:rPr lang="en-US" sz="2000" dirty="0" smtClean="0">
                          <a:effectLst/>
                          <a:latin typeface="Corbel" panose="020B0503020204020204" pitchFamily="34" charset="0"/>
                        </a:rPr>
                        <a:t>Theme</a:t>
                      </a:r>
                      <a:endParaRPr lang="en-US" sz="2000" dirty="0">
                        <a:effectLst/>
                        <a:latin typeface="Corbel" panose="020B0503020204020204" pitchFamily="34" charset="0"/>
                        <a:ea typeface="Calibri" panose="020F0502020204030204" pitchFamily="34" charset="0"/>
                        <a:cs typeface="Mangal" panose="02040503050203030202" pitchFamily="18" charset="0"/>
                      </a:endParaRPr>
                    </a:p>
                  </a:txBody>
                  <a:tcPr marL="35984" marR="35984" marT="0" marB="0"/>
                </a:tc>
                <a:tc>
                  <a:txBody>
                    <a:bodyPr/>
                    <a:lstStyle/>
                    <a:p>
                      <a:pPr marL="0" marR="0" lvl="0" indent="0">
                        <a:spcBef>
                          <a:spcPts val="0"/>
                        </a:spcBef>
                        <a:spcAft>
                          <a:spcPts val="0"/>
                        </a:spcAft>
                        <a:buFont typeface="Symbol" panose="05050102010706020507" pitchFamily="18" charset="2"/>
                        <a:buNone/>
                      </a:pPr>
                      <a:r>
                        <a:rPr lang="en-US" sz="2000" dirty="0" smtClean="0">
                          <a:effectLst/>
                          <a:latin typeface="Corbel" panose="020B0503020204020204" pitchFamily="34" charset="0"/>
                        </a:rPr>
                        <a:t>Key Indicator</a:t>
                      </a:r>
                      <a:endParaRPr lang="en-US" sz="2000" dirty="0">
                        <a:effectLst/>
                        <a:latin typeface="Corbel" panose="020B0503020204020204" pitchFamily="34" charset="0"/>
                        <a:ea typeface="Times New Roman" panose="02020603050405020304" pitchFamily="18" charset="0"/>
                      </a:endParaRPr>
                    </a:p>
                  </a:txBody>
                  <a:tcPr marL="35984" marR="35984" marT="0" marB="0"/>
                </a:tc>
                <a:tc>
                  <a:txBody>
                    <a:bodyPr/>
                    <a:lstStyle/>
                    <a:p>
                      <a:pPr marL="0" marR="0" lvl="0" indent="0">
                        <a:spcBef>
                          <a:spcPts val="0"/>
                        </a:spcBef>
                        <a:spcAft>
                          <a:spcPts val="0"/>
                        </a:spcAft>
                        <a:buFont typeface="Symbol" panose="05050102010706020507" pitchFamily="18" charset="2"/>
                        <a:buNone/>
                      </a:pPr>
                      <a:r>
                        <a:rPr lang="en-US" sz="2000" dirty="0" smtClean="0">
                          <a:effectLst/>
                          <a:latin typeface="Corbel" panose="020B0503020204020204" pitchFamily="34" charset="0"/>
                        </a:rPr>
                        <a:t>Sample Question</a:t>
                      </a:r>
                      <a:r>
                        <a:rPr lang="en-US" sz="2000" baseline="0" dirty="0" smtClean="0">
                          <a:effectLst/>
                          <a:latin typeface="Corbel" panose="020B0503020204020204" pitchFamily="34" charset="0"/>
                        </a:rPr>
                        <a:t> –Beneficiary</a:t>
                      </a:r>
                      <a:endParaRPr lang="en-US" sz="2000" dirty="0">
                        <a:effectLst/>
                        <a:latin typeface="Corbel" panose="020B0503020204020204" pitchFamily="34" charset="0"/>
                        <a:ea typeface="Times New Roman" panose="02020603050405020304" pitchFamily="18" charset="0"/>
                      </a:endParaRPr>
                    </a:p>
                  </a:txBody>
                  <a:tcPr marL="35984" marR="35984" marT="0" marB="0"/>
                </a:tc>
                <a:tc>
                  <a:txBody>
                    <a:bodyPr/>
                    <a:lstStyle/>
                    <a:p>
                      <a:pPr marL="0" marR="0" lvl="0" indent="0">
                        <a:spcBef>
                          <a:spcPts val="0"/>
                        </a:spcBef>
                        <a:spcAft>
                          <a:spcPts val="0"/>
                        </a:spcAft>
                        <a:buFont typeface="Symbol" panose="05050102010706020507" pitchFamily="18" charset="2"/>
                        <a:buNone/>
                      </a:pPr>
                      <a:r>
                        <a:rPr lang="en-US" sz="2000" dirty="0" smtClean="0">
                          <a:effectLst/>
                          <a:latin typeface="Corbel" panose="020B0503020204020204" pitchFamily="34" charset="0"/>
                        </a:rPr>
                        <a:t>Sample Question –Service Providers</a:t>
                      </a:r>
                      <a:endParaRPr lang="en-US" sz="2000" dirty="0">
                        <a:effectLst/>
                        <a:latin typeface="Corbel" panose="020B0503020204020204" pitchFamily="34" charset="0"/>
                        <a:ea typeface="Times New Roman" panose="02020603050405020304" pitchFamily="18" charset="0"/>
                      </a:endParaRPr>
                    </a:p>
                  </a:txBody>
                  <a:tcPr marL="35984" marR="35984" marT="0" marB="0"/>
                </a:tc>
                <a:extLst>
                  <a:ext uri="{0D108BD9-81ED-4DB2-BD59-A6C34878D82A}">
                    <a16:rowId xmlns:a16="http://schemas.microsoft.com/office/drawing/2014/main" val="10000"/>
                  </a:ext>
                </a:extLst>
              </a:tr>
              <a:tr h="2096813">
                <a:tc>
                  <a:txBody>
                    <a:bodyPr/>
                    <a:lstStyle/>
                    <a:p>
                      <a:pPr marL="0" marR="0" algn="ctr">
                        <a:lnSpc>
                          <a:spcPct val="107000"/>
                        </a:lnSpc>
                        <a:spcBef>
                          <a:spcPts val="0"/>
                        </a:spcBef>
                        <a:spcAft>
                          <a:spcPts val="0"/>
                        </a:spcAft>
                      </a:pPr>
                      <a:r>
                        <a:rPr lang="en-IN" sz="2000" dirty="0">
                          <a:effectLst/>
                          <a:latin typeface="Corbel" panose="020B0503020204020204" pitchFamily="34" charset="0"/>
                          <a:ea typeface="Calibri" panose="020F0502020204030204" pitchFamily="34" charset="0"/>
                          <a:cs typeface="Mangal" panose="02040503050203030202" pitchFamily="18" charset="0"/>
                        </a:rPr>
                        <a:t>Community Awareness</a:t>
                      </a:r>
                      <a:endParaRPr lang="en-US" sz="2000" dirty="0">
                        <a:effectLst/>
                        <a:latin typeface="Corbel" panose="020B0503020204020204" pitchFamily="34" charset="0"/>
                        <a:ea typeface="Calibri" panose="020F0502020204030204" pitchFamily="34" charset="0"/>
                        <a:cs typeface="Mangal" panose="02040503050203030202" pitchFamily="18" charset="0"/>
                      </a:endParaRPr>
                    </a:p>
                  </a:txBody>
                  <a:tcPr marL="68580" marR="68580" marT="0" marB="0"/>
                </a:tc>
                <a:tc>
                  <a:txBody>
                    <a:bodyPr/>
                    <a:lstStyle/>
                    <a:p>
                      <a:pPr marL="342900" marR="0" lvl="0" indent="-342900">
                        <a:spcBef>
                          <a:spcPts val="0"/>
                        </a:spcBef>
                        <a:spcAft>
                          <a:spcPts val="0"/>
                        </a:spcAft>
                        <a:buFont typeface="Symbol" panose="05050102010706020507" pitchFamily="18" charset="2"/>
                        <a:buChar char=""/>
                      </a:pPr>
                      <a:r>
                        <a:rPr lang="en-US" sz="2000" b="1" dirty="0" smtClean="0">
                          <a:solidFill>
                            <a:srgbClr val="FF0000"/>
                          </a:solidFill>
                          <a:effectLst/>
                          <a:latin typeface="Corbel" panose="020B0503020204020204" pitchFamily="34" charset="0"/>
                          <a:ea typeface="Times New Roman" panose="02020603050405020304" pitchFamily="18" charset="0"/>
                        </a:rPr>
                        <a:t>Breast Feeding Practices and Complementary feeding </a:t>
                      </a:r>
                    </a:p>
                    <a:p>
                      <a:pPr marL="342900" marR="0" lvl="0" indent="-342900">
                        <a:spcBef>
                          <a:spcPts val="0"/>
                        </a:spcBef>
                        <a:spcAft>
                          <a:spcPts val="0"/>
                        </a:spcAft>
                        <a:buFont typeface="Symbol" panose="05050102010706020507" pitchFamily="18" charset="2"/>
                        <a:buChar char=""/>
                      </a:pPr>
                      <a:r>
                        <a:rPr lang="en-US" sz="2000" b="1" dirty="0" smtClean="0">
                          <a:effectLst/>
                          <a:latin typeface="Corbel" panose="020B0503020204020204" pitchFamily="34" charset="0"/>
                          <a:ea typeface="Times New Roman" panose="02020603050405020304" pitchFamily="18" charset="0"/>
                        </a:rPr>
                        <a:t>Knowledge about Vaccine Preventable Diseases</a:t>
                      </a:r>
                    </a:p>
                  </a:txBody>
                  <a:tcPr marL="68580" marR="68580" marT="0" marB="0"/>
                </a:tc>
                <a:tc>
                  <a:txBody>
                    <a:bodyPr/>
                    <a:lstStyle/>
                    <a:p>
                      <a:pPr marL="342900" marR="0" lvl="0" indent="-342900" algn="l" defTabSz="914400" rtl="0" eaLnBrk="1" latinLnBrk="0" hangingPunct="1">
                        <a:spcBef>
                          <a:spcPts val="0"/>
                        </a:spcBef>
                        <a:spcAft>
                          <a:spcPts val="0"/>
                        </a:spcAft>
                        <a:buFont typeface="Symbol" panose="05050102010706020507" pitchFamily="18" charset="2"/>
                        <a:buChar char=""/>
                      </a:pPr>
                      <a:r>
                        <a:rPr lang="en-US" sz="2000" b="0" kern="1200" dirty="0" smtClean="0">
                          <a:solidFill>
                            <a:srgbClr val="FF0000"/>
                          </a:solidFill>
                          <a:effectLst/>
                          <a:latin typeface="Corbel" panose="020B0503020204020204" pitchFamily="34" charset="0"/>
                          <a:ea typeface="Times New Roman" panose="02020603050405020304" pitchFamily="18" charset="0"/>
                          <a:cs typeface="+mn-cs"/>
                        </a:rPr>
                        <a:t>Did you give your child anything other than breast milk? </a:t>
                      </a:r>
                    </a:p>
                    <a:p>
                      <a:pPr marL="342900" marR="0" lvl="0" indent="-342900" algn="l" defTabSz="914400" rtl="0" eaLnBrk="1" latinLnBrk="0" hangingPunct="1">
                        <a:spcBef>
                          <a:spcPts val="0"/>
                        </a:spcBef>
                        <a:spcAft>
                          <a:spcPts val="0"/>
                        </a:spcAft>
                        <a:buFont typeface="Symbol" panose="05050102010706020507" pitchFamily="18" charset="2"/>
                        <a:buChar char=""/>
                      </a:pPr>
                      <a:r>
                        <a:rPr lang="en-US" sz="2000" b="0" kern="1200" dirty="0" smtClean="0">
                          <a:solidFill>
                            <a:srgbClr val="FF0000"/>
                          </a:solidFill>
                          <a:effectLst/>
                          <a:latin typeface="Corbel" panose="020B0503020204020204" pitchFamily="34" charset="0"/>
                          <a:ea typeface="Times New Roman" panose="02020603050405020304" pitchFamily="18" charset="0"/>
                          <a:cs typeface="+mn-cs"/>
                        </a:rPr>
                        <a:t>Do you know about the benefits of breastfeeding?</a:t>
                      </a:r>
                    </a:p>
                    <a:p>
                      <a:pPr marL="342900" marR="0" lvl="0" indent="-342900" algn="l" defTabSz="914400" rtl="0" eaLnBrk="1" latinLnBrk="0" hangingPunct="1">
                        <a:spcBef>
                          <a:spcPts val="0"/>
                        </a:spcBef>
                        <a:spcAft>
                          <a:spcPts val="0"/>
                        </a:spcAft>
                        <a:buFont typeface="Symbol" panose="05050102010706020507" pitchFamily="18" charset="2"/>
                        <a:buChar char=""/>
                      </a:pPr>
                      <a:r>
                        <a:rPr lang="en-US" sz="2000" b="0" kern="1200" dirty="0" smtClean="0">
                          <a:solidFill>
                            <a:schemeClr val="tx1"/>
                          </a:solidFill>
                          <a:effectLst/>
                          <a:latin typeface="Corbel" panose="020B0503020204020204" pitchFamily="34" charset="0"/>
                          <a:ea typeface="Times New Roman" panose="02020603050405020304" pitchFamily="18" charset="0"/>
                          <a:cs typeface="+mn-cs"/>
                        </a:rPr>
                        <a:t>Did you breastfeed your baby within one hour of child birth?</a:t>
                      </a:r>
                      <a:endParaRPr lang="en-US" sz="2000" b="0" kern="1200" dirty="0">
                        <a:solidFill>
                          <a:schemeClr val="tx1"/>
                        </a:solidFill>
                        <a:effectLst/>
                        <a:latin typeface="Corbel" panose="020B0503020204020204" pitchFamily="34" charset="0"/>
                        <a:ea typeface="Times New Roman" panose="02020603050405020304" pitchFamily="18" charset="0"/>
                        <a:cs typeface="+mn-cs"/>
                      </a:endParaRPr>
                    </a:p>
                  </a:txBody>
                  <a:tcPr marL="68580" marR="68580" marT="0" marB="0"/>
                </a:tc>
                <a:tc>
                  <a:txBody>
                    <a:bodyPr/>
                    <a:lstStyle/>
                    <a:p>
                      <a:pPr marL="342900" marR="0" lvl="0" indent="-342900" algn="l" defTabSz="914400" rtl="0" eaLnBrk="1" latinLnBrk="0" hangingPunct="1">
                        <a:lnSpc>
                          <a:spcPct val="107000"/>
                        </a:lnSpc>
                        <a:spcBef>
                          <a:spcPts val="0"/>
                        </a:spcBef>
                        <a:spcAft>
                          <a:spcPts val="0"/>
                        </a:spcAft>
                        <a:buFont typeface="Symbol" panose="05050102010706020507" pitchFamily="18" charset="2"/>
                        <a:buChar char=""/>
                      </a:pPr>
                      <a:r>
                        <a:rPr lang="en-US" sz="2000" b="0" kern="1200" dirty="0" smtClean="0">
                          <a:solidFill>
                            <a:schemeClr val="tx1"/>
                          </a:solidFill>
                          <a:effectLst/>
                          <a:latin typeface="Corbel" panose="020B0503020204020204" pitchFamily="34" charset="0"/>
                          <a:ea typeface="Times New Roman" panose="02020603050405020304" pitchFamily="18" charset="0"/>
                          <a:cs typeface="+mn-cs"/>
                        </a:rPr>
                        <a:t>No of children came to you for advice/ treatment of Childhood illness</a:t>
                      </a:r>
                    </a:p>
                    <a:p>
                      <a:pPr marL="342900" marR="0" lvl="0" indent="-342900" algn="l" defTabSz="914400" rtl="0" eaLnBrk="1" latinLnBrk="0" hangingPunct="1">
                        <a:lnSpc>
                          <a:spcPct val="107000"/>
                        </a:lnSpc>
                        <a:spcBef>
                          <a:spcPts val="0"/>
                        </a:spcBef>
                        <a:spcAft>
                          <a:spcPts val="0"/>
                        </a:spcAft>
                        <a:buFont typeface="Symbol" panose="05050102010706020507" pitchFamily="18" charset="2"/>
                        <a:buChar char=""/>
                      </a:pPr>
                      <a:r>
                        <a:rPr lang="en-US" sz="2000" b="0" kern="1200" dirty="0" smtClean="0">
                          <a:solidFill>
                            <a:schemeClr val="tx1"/>
                          </a:solidFill>
                          <a:effectLst/>
                          <a:latin typeface="Corbel" panose="020B0503020204020204" pitchFamily="34" charset="0"/>
                          <a:ea typeface="Times New Roman" panose="02020603050405020304" pitchFamily="18" charset="0"/>
                          <a:cs typeface="+mn-cs"/>
                        </a:rPr>
                        <a:t>IEC, IPC,BCC Activity</a:t>
                      </a:r>
                    </a:p>
                  </a:txBody>
                  <a:tcPr marL="68580" marR="68580" marT="0" marB="0"/>
                </a:tc>
                <a:extLst>
                  <a:ext uri="{0D108BD9-81ED-4DB2-BD59-A6C34878D82A}">
                    <a16:rowId xmlns:a16="http://schemas.microsoft.com/office/drawing/2014/main" val="10001"/>
                  </a:ext>
                </a:extLst>
              </a:tr>
              <a:tr h="431806">
                <a:tc>
                  <a:txBody>
                    <a:bodyPr/>
                    <a:lstStyle/>
                    <a:p>
                      <a:pPr marL="0" marR="0" algn="ctr">
                        <a:lnSpc>
                          <a:spcPct val="107000"/>
                        </a:lnSpc>
                        <a:spcBef>
                          <a:spcPts val="0"/>
                        </a:spcBef>
                        <a:spcAft>
                          <a:spcPts val="0"/>
                        </a:spcAft>
                      </a:pPr>
                      <a:r>
                        <a:rPr lang="en-IN" sz="2000">
                          <a:effectLst/>
                          <a:latin typeface="Corbel" panose="020B0503020204020204" pitchFamily="34" charset="0"/>
                          <a:ea typeface="Calibri" panose="020F0502020204030204" pitchFamily="34" charset="0"/>
                          <a:cs typeface="Mangal" panose="02040503050203030202" pitchFamily="18" charset="0"/>
                        </a:rPr>
                        <a:t>Community Strategy</a:t>
                      </a:r>
                      <a:endParaRPr lang="en-US" sz="2000">
                        <a:effectLst/>
                        <a:latin typeface="Corbel" panose="020B0503020204020204" pitchFamily="34" charset="0"/>
                        <a:ea typeface="Calibri" panose="020F0502020204030204" pitchFamily="34" charset="0"/>
                        <a:cs typeface="Mangal" panose="02040503050203030202" pitchFamily="18" charset="0"/>
                      </a:endParaRPr>
                    </a:p>
                  </a:txBody>
                  <a:tcPr marL="68580" marR="68580" marT="0" marB="0"/>
                </a:tc>
                <a:tc>
                  <a:txBody>
                    <a:bodyPr/>
                    <a:lstStyle/>
                    <a:p>
                      <a:pPr marL="342900" marR="0" lvl="0" indent="-342900" algn="l" defTabSz="914400" rtl="0" eaLnBrk="1" latinLnBrk="0" hangingPunct="1">
                        <a:spcBef>
                          <a:spcPts val="0"/>
                        </a:spcBef>
                        <a:spcAft>
                          <a:spcPts val="0"/>
                        </a:spcAft>
                        <a:buFont typeface="Symbol" panose="05050102010706020507" pitchFamily="18" charset="2"/>
                        <a:buChar char=""/>
                      </a:pPr>
                      <a:r>
                        <a:rPr lang="en-US" sz="2000" b="1" kern="1200" dirty="0" smtClean="0">
                          <a:solidFill>
                            <a:schemeClr val="tx1"/>
                          </a:solidFill>
                          <a:effectLst/>
                          <a:latin typeface="Corbel" panose="020B0503020204020204" pitchFamily="34" charset="0"/>
                          <a:ea typeface="Times New Roman" panose="02020603050405020304" pitchFamily="18" charset="0"/>
                          <a:cs typeface="+mn-cs"/>
                        </a:rPr>
                        <a:t>Routine Immunization</a:t>
                      </a:r>
                    </a:p>
                    <a:p>
                      <a:pPr marL="342900" marR="0" lvl="0" indent="-342900" algn="l" defTabSz="914400" rtl="0" eaLnBrk="1" latinLnBrk="0" hangingPunct="1">
                        <a:spcBef>
                          <a:spcPts val="0"/>
                        </a:spcBef>
                        <a:spcAft>
                          <a:spcPts val="0"/>
                        </a:spcAft>
                        <a:buFont typeface="Symbol" panose="05050102010706020507" pitchFamily="18" charset="2"/>
                        <a:buChar char=""/>
                      </a:pPr>
                      <a:r>
                        <a:rPr lang="en-US" sz="2000" b="1" kern="1200" dirty="0" smtClean="0">
                          <a:solidFill>
                            <a:schemeClr val="tx1"/>
                          </a:solidFill>
                          <a:effectLst/>
                          <a:latin typeface="Corbel" panose="020B0503020204020204" pitchFamily="34" charset="0"/>
                          <a:ea typeface="Times New Roman" panose="02020603050405020304" pitchFamily="18" charset="0"/>
                          <a:cs typeface="+mn-cs"/>
                        </a:rPr>
                        <a:t>Counselling for Breast Feeding </a:t>
                      </a:r>
                    </a:p>
                    <a:p>
                      <a:pPr marL="342900" marR="0" lvl="0" indent="-342900" algn="l" defTabSz="914400" rtl="0" eaLnBrk="1" latinLnBrk="0" hangingPunct="1">
                        <a:spcBef>
                          <a:spcPts val="0"/>
                        </a:spcBef>
                        <a:spcAft>
                          <a:spcPts val="0"/>
                        </a:spcAft>
                        <a:buFont typeface="Symbol" panose="05050102010706020507" pitchFamily="18" charset="2"/>
                        <a:buChar char=""/>
                      </a:pPr>
                      <a:r>
                        <a:rPr lang="en-IN" sz="2000" b="1" kern="1200" dirty="0" smtClean="0">
                          <a:solidFill>
                            <a:srgbClr val="FF0000"/>
                          </a:solidFill>
                          <a:effectLst/>
                          <a:latin typeface="Corbel" panose="020B0503020204020204" pitchFamily="34" charset="0"/>
                          <a:ea typeface="Times New Roman" panose="02020603050405020304" pitchFamily="18" charset="0"/>
                          <a:cs typeface="+mn-cs"/>
                        </a:rPr>
                        <a:t>Community based management of common neonatal and childhood illnesses</a:t>
                      </a:r>
                      <a:endParaRPr lang="en-US" sz="2000" b="1" kern="1200" dirty="0">
                        <a:solidFill>
                          <a:srgbClr val="FF0000"/>
                        </a:solidFill>
                        <a:effectLst/>
                        <a:latin typeface="Corbel" panose="020B0503020204020204" pitchFamily="34" charset="0"/>
                        <a:ea typeface="Times New Roman" panose="02020603050405020304" pitchFamily="18" charset="0"/>
                        <a:cs typeface="+mn-cs"/>
                      </a:endParaRPr>
                    </a:p>
                  </a:txBody>
                  <a:tcPr marL="68580" marR="68580" marT="0" marB="0"/>
                </a:tc>
                <a:tc>
                  <a:txBody>
                    <a:bodyPr/>
                    <a:lstStyle/>
                    <a:p>
                      <a:pPr marL="342900" marR="0" lvl="0" indent="-342900" algn="l" defTabSz="914400" rtl="0" eaLnBrk="1" latinLnBrk="0" hangingPunct="1">
                        <a:spcBef>
                          <a:spcPts val="0"/>
                        </a:spcBef>
                        <a:spcAft>
                          <a:spcPts val="0"/>
                        </a:spcAft>
                        <a:buFont typeface="Symbol" panose="05050102010706020507" pitchFamily="18" charset="2"/>
                        <a:buChar char=""/>
                      </a:pPr>
                      <a:r>
                        <a:rPr lang="en-US" sz="2000" b="0" kern="1200" dirty="0" smtClean="0">
                          <a:solidFill>
                            <a:schemeClr val="tx1"/>
                          </a:solidFill>
                          <a:effectLst/>
                          <a:latin typeface="Corbel" panose="020B0503020204020204" pitchFamily="34" charset="0"/>
                          <a:ea typeface="Times New Roman" panose="02020603050405020304" pitchFamily="18" charset="0"/>
                          <a:cs typeface="+mn-cs"/>
                        </a:rPr>
                        <a:t>Did ASHA inform you about the vaccination day</a:t>
                      </a:r>
                    </a:p>
                    <a:p>
                      <a:pPr marL="342900" marR="0" lvl="0" indent="-342900" algn="l" defTabSz="914400" rtl="0" eaLnBrk="1" latinLnBrk="0" hangingPunct="1">
                        <a:spcBef>
                          <a:spcPts val="0"/>
                        </a:spcBef>
                        <a:spcAft>
                          <a:spcPts val="0"/>
                        </a:spcAft>
                        <a:buFont typeface="Symbol" panose="05050102010706020507" pitchFamily="18" charset="2"/>
                        <a:buChar char=""/>
                      </a:pPr>
                      <a:r>
                        <a:rPr lang="en-US" sz="2000" b="0" kern="1200" dirty="0" smtClean="0">
                          <a:solidFill>
                            <a:schemeClr val="tx1"/>
                          </a:solidFill>
                          <a:effectLst/>
                          <a:latin typeface="Corbel" panose="020B0503020204020204" pitchFamily="34" charset="0"/>
                          <a:ea typeface="Times New Roman" panose="02020603050405020304" pitchFamily="18" charset="0"/>
                          <a:cs typeface="+mn-cs"/>
                        </a:rPr>
                        <a:t>Were you asked to stay for 30 min at the session site after vaccination</a:t>
                      </a:r>
                    </a:p>
                    <a:p>
                      <a:pPr marL="342900" marR="0" lvl="0" indent="-342900" algn="l" defTabSz="914400" rtl="0" eaLnBrk="1" latinLnBrk="0" hangingPunct="1">
                        <a:spcBef>
                          <a:spcPts val="0"/>
                        </a:spcBef>
                        <a:spcAft>
                          <a:spcPts val="0"/>
                        </a:spcAft>
                        <a:buFont typeface="Symbol" panose="05050102010706020507" pitchFamily="18" charset="2"/>
                        <a:buChar char=""/>
                      </a:pPr>
                      <a:r>
                        <a:rPr lang="en-US" sz="2000" b="0" kern="1200" dirty="0" smtClean="0">
                          <a:solidFill>
                            <a:schemeClr val="tx1"/>
                          </a:solidFill>
                          <a:effectLst/>
                          <a:latin typeface="Corbel" panose="020B0503020204020204" pitchFamily="34" charset="0"/>
                          <a:ea typeface="Times New Roman" panose="02020603050405020304" pitchFamily="18" charset="0"/>
                          <a:cs typeface="+mn-cs"/>
                        </a:rPr>
                        <a:t>Did Health care worker explain about the weaning practices to be followed for your child?</a:t>
                      </a:r>
                    </a:p>
                    <a:p>
                      <a:pPr marL="342900" marR="0" lvl="0" indent="-342900" algn="l" defTabSz="914400" rtl="0" eaLnBrk="1" latinLnBrk="0" hangingPunct="1">
                        <a:spcBef>
                          <a:spcPts val="0"/>
                        </a:spcBef>
                        <a:spcAft>
                          <a:spcPts val="0"/>
                        </a:spcAft>
                        <a:buFont typeface="Symbol" panose="05050102010706020507" pitchFamily="18" charset="2"/>
                        <a:buChar char=""/>
                      </a:pPr>
                      <a:r>
                        <a:rPr lang="en-US" sz="2000" b="0" kern="1200" dirty="0" smtClean="0">
                          <a:solidFill>
                            <a:srgbClr val="FF0000"/>
                          </a:solidFill>
                          <a:effectLst/>
                          <a:latin typeface="Corbel" panose="020B0503020204020204" pitchFamily="34" charset="0"/>
                          <a:ea typeface="Times New Roman" panose="02020603050405020304" pitchFamily="18" charset="0"/>
                          <a:cs typeface="+mn-cs"/>
                        </a:rPr>
                        <a:t>Did ASHA visit you and distributed the ORS and Zn packets</a:t>
                      </a:r>
                    </a:p>
                  </a:txBody>
                  <a:tcPr marL="68580" marR="68580" marT="0" marB="0"/>
                </a:tc>
                <a:tc>
                  <a:txBody>
                    <a:bodyPr/>
                    <a:lstStyle/>
                    <a:p>
                      <a:pPr marL="342900" marR="0" lvl="0" indent="-342900" algn="l" defTabSz="914400" rtl="0" eaLnBrk="1" latinLnBrk="0" hangingPunct="1">
                        <a:spcBef>
                          <a:spcPts val="0"/>
                        </a:spcBef>
                        <a:spcAft>
                          <a:spcPts val="0"/>
                        </a:spcAft>
                        <a:buFont typeface="Symbol" panose="05050102010706020507" pitchFamily="18" charset="2"/>
                        <a:buChar char=""/>
                      </a:pPr>
                      <a:r>
                        <a:rPr lang="en-US" sz="2000" b="0" kern="1200" dirty="0" smtClean="0">
                          <a:solidFill>
                            <a:schemeClr val="tx1"/>
                          </a:solidFill>
                          <a:effectLst/>
                          <a:latin typeface="Corbel" panose="020B0503020204020204" pitchFamily="34" charset="0"/>
                          <a:ea typeface="Times New Roman" panose="02020603050405020304" pitchFamily="18" charset="0"/>
                          <a:cs typeface="+mn-cs"/>
                        </a:rPr>
                        <a:t>Number of sick new born or newborns with danger signs identified in community by ASHA?</a:t>
                      </a:r>
                    </a:p>
                    <a:p>
                      <a:pPr marL="342900" marR="0" lvl="0" indent="-342900" algn="l" defTabSz="914400" rtl="0" eaLnBrk="1" latinLnBrk="0" hangingPunct="1">
                        <a:spcBef>
                          <a:spcPts val="0"/>
                        </a:spcBef>
                        <a:spcAft>
                          <a:spcPts val="0"/>
                        </a:spcAft>
                        <a:buFont typeface="Symbol" panose="05050102010706020507" pitchFamily="18" charset="2"/>
                        <a:buChar char=""/>
                      </a:pPr>
                      <a:r>
                        <a:rPr lang="en-US" sz="2000" b="0" kern="1200" dirty="0" smtClean="0">
                          <a:solidFill>
                            <a:schemeClr val="tx1"/>
                          </a:solidFill>
                          <a:effectLst/>
                          <a:latin typeface="Corbel" panose="020B0503020204020204" pitchFamily="34" charset="0"/>
                          <a:ea typeface="Times New Roman" panose="02020603050405020304" pitchFamily="18" charset="0"/>
                          <a:cs typeface="+mn-cs"/>
                        </a:rPr>
                        <a:t>Whether sick newborn or newborns with danger signs referred to higher facilities?</a:t>
                      </a:r>
                      <a:endParaRPr lang="en-US" sz="2000" b="0" kern="1200" dirty="0">
                        <a:solidFill>
                          <a:schemeClr val="tx1"/>
                        </a:solidFill>
                        <a:effectLst/>
                        <a:latin typeface="Corbel" panose="020B0503020204020204" pitchFamily="34" charset="0"/>
                        <a:ea typeface="Times New Roman" panose="02020603050405020304" pitchFamily="18" charset="0"/>
                        <a:cs typeface="+mn-cs"/>
                      </a:endParaRPr>
                    </a:p>
                  </a:txBody>
                  <a:tcPr marL="68580" marR="68580" marT="0" marB="0"/>
                </a:tc>
                <a:extLst>
                  <a:ext uri="{0D108BD9-81ED-4DB2-BD59-A6C34878D82A}">
                    <a16:rowId xmlns:a16="http://schemas.microsoft.com/office/drawing/2014/main" val="10002"/>
                  </a:ext>
                </a:extLst>
              </a:tr>
            </a:tbl>
          </a:graphicData>
        </a:graphic>
      </p:graphicFrame>
      <p:sp>
        <p:nvSpPr>
          <p:cNvPr id="9" name="Rectangle 8"/>
          <p:cNvSpPr/>
          <p:nvPr/>
        </p:nvSpPr>
        <p:spPr>
          <a:xfrm>
            <a:off x="1497710" y="252137"/>
            <a:ext cx="9144000" cy="473077"/>
          </a:xfrm>
          <a:prstGeom prst="rect">
            <a:avLst/>
          </a:prstGeom>
          <a:ln/>
          <a:extLst/>
        </p:spPr>
        <p:style>
          <a:lnRef idx="3">
            <a:schemeClr val="lt1"/>
          </a:lnRef>
          <a:fillRef idx="1">
            <a:schemeClr val="accent3"/>
          </a:fillRef>
          <a:effectRef idx="1">
            <a:schemeClr val="accent3"/>
          </a:effectRef>
          <a:fontRef idx="minor">
            <a:schemeClr val="lt1"/>
          </a:fontRef>
        </p:style>
        <p:txBody>
          <a:bodyPr vert="horz" lIns="91440" tIns="45720" rIns="91440" bIns="45720" rtlCol="0" anchor="ctr">
            <a:noAutofit/>
          </a:bodyPr>
          <a:lstStyle/>
          <a:p>
            <a:pPr marL="0" marR="0" lvl="0" indent="0" algn="ctr" defTabSz="914400" eaLnBrk="1" fontAlgn="auto" latinLnBrk="0" hangingPunct="1">
              <a:lnSpc>
                <a:spcPct val="90000"/>
              </a:lnSpc>
              <a:spcBef>
                <a:spcPct val="0"/>
              </a:spcBef>
              <a:spcAft>
                <a:spcPts val="0"/>
              </a:spcAft>
              <a:buClrTx/>
              <a:buSzTx/>
              <a:buFontTx/>
              <a:buNone/>
              <a:tabLst/>
              <a:defRPr/>
            </a:pPr>
            <a:r>
              <a:rPr kumimoji="0" lang="en-US" sz="2800" b="1" i="0" u="none" strike="noStrike" kern="0" cap="none" spc="-60" normalizeH="0" baseline="0" noProof="0" dirty="0" smtClean="0">
                <a:ln>
                  <a:noFill/>
                </a:ln>
                <a:solidFill>
                  <a:sysClr val="window" lastClr="FFFFFF"/>
                </a:solidFill>
                <a:effectLst/>
                <a:uLnTx/>
                <a:uFillTx/>
                <a:latin typeface="Corbel"/>
                <a:ea typeface="+mn-ea"/>
                <a:cs typeface="+mn-cs"/>
              </a:rPr>
              <a:t>Key CRM Questions</a:t>
            </a:r>
            <a:r>
              <a:rPr kumimoji="0" lang="en-US" sz="2800" b="1" i="0" u="none" strike="noStrike" kern="0" cap="none" spc="-60" normalizeH="0" noProof="0" dirty="0" smtClean="0">
                <a:ln>
                  <a:noFill/>
                </a:ln>
                <a:solidFill>
                  <a:sysClr val="window" lastClr="FFFFFF"/>
                </a:solidFill>
                <a:effectLst/>
                <a:uLnTx/>
                <a:uFillTx/>
                <a:latin typeface="Corbel"/>
                <a:ea typeface="+mn-ea"/>
                <a:cs typeface="+mn-cs"/>
              </a:rPr>
              <a:t> – </a:t>
            </a:r>
            <a:r>
              <a:rPr lang="en-US" sz="2800" b="1" kern="0" spc="-60" dirty="0" smtClean="0">
                <a:solidFill>
                  <a:sysClr val="window" lastClr="FFFFFF"/>
                </a:solidFill>
                <a:latin typeface="Corbel"/>
              </a:rPr>
              <a:t>Child</a:t>
            </a:r>
            <a:r>
              <a:rPr kumimoji="0" lang="en-US" sz="2800" b="1" i="0" u="none" strike="noStrike" kern="0" cap="none" spc="-60" normalizeH="0" noProof="0" dirty="0" smtClean="0">
                <a:ln>
                  <a:noFill/>
                </a:ln>
                <a:solidFill>
                  <a:sysClr val="window" lastClr="FFFFFF"/>
                </a:solidFill>
                <a:effectLst/>
                <a:uLnTx/>
                <a:uFillTx/>
                <a:latin typeface="Corbel"/>
                <a:ea typeface="+mn-ea"/>
                <a:cs typeface="+mn-cs"/>
              </a:rPr>
              <a:t> Health </a:t>
            </a:r>
            <a:endParaRPr kumimoji="0" lang="en-GB" sz="2800" b="1" i="0" u="none" strike="noStrike" kern="0" cap="none" spc="-60" normalizeH="0" baseline="0" noProof="0" dirty="0">
              <a:ln>
                <a:noFill/>
              </a:ln>
              <a:solidFill>
                <a:sysClr val="window" lastClr="FFFFFF"/>
              </a:solidFill>
              <a:effectLst/>
              <a:uLnTx/>
              <a:uFillTx/>
              <a:latin typeface="Corbel"/>
              <a:ea typeface="+mn-ea"/>
              <a:cs typeface="+mn-cs"/>
            </a:endParaRPr>
          </a:p>
        </p:txBody>
      </p:sp>
    </p:spTree>
    <p:extLst>
      <p:ext uri="{BB962C8B-B14F-4D97-AF65-F5344CB8AC3E}">
        <p14:creationId xmlns:p14="http://schemas.microsoft.com/office/powerpoint/2010/main" val="96976083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638860235"/>
              </p:ext>
            </p:extLst>
          </p:nvPr>
        </p:nvGraphicFramePr>
        <p:xfrm>
          <a:off x="3419061" y="589128"/>
          <a:ext cx="8625793" cy="5029200"/>
        </p:xfrm>
        <a:graphic>
          <a:graphicData uri="http://schemas.openxmlformats.org/drawingml/2006/table">
            <a:tbl>
              <a:tblPr firstRow="1" bandRow="1">
                <a:tableStyleId>{21E4AEA4-8DFA-4A89-87EB-49C32662AFE0}</a:tableStyleId>
              </a:tblPr>
              <a:tblGrid>
                <a:gridCol w="3209386">
                  <a:extLst>
                    <a:ext uri="{9D8B030D-6E8A-4147-A177-3AD203B41FA5}">
                      <a16:colId xmlns:a16="http://schemas.microsoft.com/office/drawing/2014/main" val="20000"/>
                    </a:ext>
                  </a:extLst>
                </a:gridCol>
                <a:gridCol w="1703443">
                  <a:extLst>
                    <a:ext uri="{9D8B030D-6E8A-4147-A177-3AD203B41FA5}">
                      <a16:colId xmlns:a16="http://schemas.microsoft.com/office/drawing/2014/main" val="20001"/>
                    </a:ext>
                  </a:extLst>
                </a:gridCol>
                <a:gridCol w="2073351">
                  <a:extLst>
                    <a:ext uri="{9D8B030D-6E8A-4147-A177-3AD203B41FA5}">
                      <a16:colId xmlns:a16="http://schemas.microsoft.com/office/drawing/2014/main" val="20002"/>
                    </a:ext>
                  </a:extLst>
                </a:gridCol>
                <a:gridCol w="1639613">
                  <a:extLst>
                    <a:ext uri="{9D8B030D-6E8A-4147-A177-3AD203B41FA5}">
                      <a16:colId xmlns:a16="http://schemas.microsoft.com/office/drawing/2014/main" val="20003"/>
                    </a:ext>
                  </a:extLst>
                </a:gridCol>
              </a:tblGrid>
              <a:tr h="914400">
                <a:tc>
                  <a:txBody>
                    <a:bodyPr/>
                    <a:lstStyle/>
                    <a:p>
                      <a:pPr marL="0" algn="ctr" defTabSz="914400" rtl="0" eaLnBrk="1" latinLnBrk="0" hangingPunct="1"/>
                      <a:r>
                        <a:rPr lang="en-US" sz="2400" b="1" kern="1200" baseline="0" dirty="0" smtClean="0">
                          <a:solidFill>
                            <a:schemeClr val="dk1"/>
                          </a:solidFill>
                          <a:latin typeface="+mn-lt"/>
                          <a:ea typeface="+mn-ea"/>
                          <a:cs typeface="+mn-cs"/>
                        </a:rPr>
                        <a:t>Indicator</a:t>
                      </a:r>
                      <a:endParaRPr lang="en-US" sz="2400" b="1" kern="1200" baseline="0" dirty="0">
                        <a:solidFill>
                          <a:schemeClr val="dk1"/>
                        </a:solidFill>
                        <a:latin typeface="+mn-lt"/>
                        <a:ea typeface="+mn-ea"/>
                        <a:cs typeface="+mn-cs"/>
                      </a:endParaRPr>
                    </a:p>
                  </a:txBody>
                  <a:tcPr marL="85783" marR="85783">
                    <a:solidFill>
                      <a:schemeClr val="accent2">
                        <a:lumMod val="75000"/>
                      </a:schemeClr>
                    </a:solidFill>
                  </a:tcPr>
                </a:tc>
                <a:tc>
                  <a:txBody>
                    <a:bodyPr/>
                    <a:lstStyle/>
                    <a:p>
                      <a:pPr marL="0" algn="ctr" defTabSz="914400" rtl="0" eaLnBrk="1" latinLnBrk="0" hangingPunct="1"/>
                      <a:r>
                        <a:rPr lang="en-US" sz="2400" b="1" kern="1200" baseline="0" dirty="0" smtClean="0">
                          <a:solidFill>
                            <a:schemeClr val="dk1"/>
                          </a:solidFill>
                          <a:latin typeface="+mn-lt"/>
                          <a:ea typeface="+mn-ea"/>
                          <a:cs typeface="+mn-cs"/>
                        </a:rPr>
                        <a:t>Current </a:t>
                      </a:r>
                    </a:p>
                    <a:p>
                      <a:pPr marL="0" algn="ctr" defTabSz="914400" rtl="0" eaLnBrk="1" latinLnBrk="0" hangingPunct="1"/>
                      <a:r>
                        <a:rPr lang="en-US" sz="2400" b="1" kern="1200" baseline="0" dirty="0" smtClean="0">
                          <a:solidFill>
                            <a:schemeClr val="dk1"/>
                          </a:solidFill>
                          <a:latin typeface="+mn-lt"/>
                          <a:ea typeface="+mn-ea"/>
                          <a:cs typeface="+mn-cs"/>
                        </a:rPr>
                        <a:t>Global</a:t>
                      </a:r>
                      <a:endParaRPr lang="en-US" sz="2400" b="1" kern="1200" baseline="0" dirty="0">
                        <a:solidFill>
                          <a:schemeClr val="dk1"/>
                        </a:solidFill>
                        <a:latin typeface="+mn-lt"/>
                        <a:ea typeface="+mn-ea"/>
                        <a:cs typeface="+mn-cs"/>
                      </a:endParaRPr>
                    </a:p>
                  </a:txBody>
                  <a:tcPr marL="85783" marR="85783">
                    <a:solidFill>
                      <a:schemeClr val="accent2">
                        <a:lumMod val="75000"/>
                      </a:schemeClr>
                    </a:solidFill>
                  </a:tcPr>
                </a:tc>
                <a:tc>
                  <a:txBody>
                    <a:bodyPr/>
                    <a:lstStyle/>
                    <a:p>
                      <a:pPr marL="0" algn="ctr" defTabSz="914400" rtl="0" eaLnBrk="1" latinLnBrk="0" hangingPunct="1"/>
                      <a:r>
                        <a:rPr lang="en-US" sz="2400" b="1" kern="1200" baseline="0" dirty="0" smtClean="0">
                          <a:solidFill>
                            <a:schemeClr val="dk1"/>
                          </a:solidFill>
                          <a:latin typeface="+mn-lt"/>
                          <a:ea typeface="+mn-ea"/>
                          <a:cs typeface="+mn-cs"/>
                        </a:rPr>
                        <a:t>Current </a:t>
                      </a:r>
                    </a:p>
                    <a:p>
                      <a:pPr marL="0" algn="ctr" defTabSz="914400" rtl="0" eaLnBrk="1" latinLnBrk="0" hangingPunct="1"/>
                      <a:r>
                        <a:rPr lang="en-US" sz="2400" b="1" kern="1200" baseline="0" dirty="0" smtClean="0">
                          <a:solidFill>
                            <a:schemeClr val="dk1"/>
                          </a:solidFill>
                          <a:latin typeface="+mn-lt"/>
                          <a:ea typeface="+mn-ea"/>
                          <a:cs typeface="+mn-cs"/>
                        </a:rPr>
                        <a:t>India</a:t>
                      </a:r>
                      <a:endParaRPr lang="en-US" sz="2400" b="1" kern="1200" baseline="0" dirty="0">
                        <a:solidFill>
                          <a:schemeClr val="dk1"/>
                        </a:solidFill>
                        <a:latin typeface="+mn-lt"/>
                        <a:ea typeface="+mn-ea"/>
                        <a:cs typeface="+mn-cs"/>
                      </a:endParaRPr>
                    </a:p>
                  </a:txBody>
                  <a:tcPr marL="85783" marR="85783">
                    <a:solidFill>
                      <a:schemeClr val="accent2">
                        <a:lumMod val="75000"/>
                      </a:schemeClr>
                    </a:solidFill>
                  </a:tcPr>
                </a:tc>
                <a:tc>
                  <a:txBody>
                    <a:bodyPr/>
                    <a:lstStyle/>
                    <a:p>
                      <a:pPr marL="0" algn="ctr" defTabSz="914400" rtl="0" eaLnBrk="1" latinLnBrk="0" hangingPunct="1"/>
                      <a:r>
                        <a:rPr lang="en-US" sz="2400" b="1" kern="1200" baseline="0" dirty="0" smtClean="0">
                          <a:solidFill>
                            <a:schemeClr val="dk1"/>
                          </a:solidFill>
                          <a:latin typeface="+mn-lt"/>
                          <a:ea typeface="+mn-ea"/>
                          <a:cs typeface="+mn-cs"/>
                        </a:rPr>
                        <a:t>SDG Target</a:t>
                      </a:r>
                      <a:endParaRPr lang="en-US" sz="2400" b="1" kern="1200" baseline="0" dirty="0">
                        <a:solidFill>
                          <a:schemeClr val="dk1"/>
                        </a:solidFill>
                        <a:latin typeface="+mn-lt"/>
                        <a:ea typeface="+mn-ea"/>
                        <a:cs typeface="+mn-cs"/>
                      </a:endParaRPr>
                    </a:p>
                  </a:txBody>
                  <a:tcPr marL="85783" marR="85783">
                    <a:solidFill>
                      <a:schemeClr val="accent2">
                        <a:lumMod val="75000"/>
                      </a:schemeClr>
                    </a:solidFill>
                  </a:tcPr>
                </a:tc>
                <a:extLst>
                  <a:ext uri="{0D108BD9-81ED-4DB2-BD59-A6C34878D82A}">
                    <a16:rowId xmlns:a16="http://schemas.microsoft.com/office/drawing/2014/main" val="10000"/>
                  </a:ext>
                </a:extLst>
              </a:tr>
              <a:tr h="740072">
                <a:tc>
                  <a:txBody>
                    <a:bodyPr/>
                    <a:lstStyle/>
                    <a:p>
                      <a:pPr marL="0" algn="ctr" defTabSz="914400" rtl="0" eaLnBrk="1" latinLnBrk="0" hangingPunct="1"/>
                      <a:r>
                        <a:rPr lang="en-US" sz="2400" b="1" kern="1200" baseline="0" dirty="0" smtClean="0">
                          <a:solidFill>
                            <a:schemeClr val="dk1"/>
                          </a:solidFill>
                          <a:latin typeface="+mn-lt"/>
                          <a:ea typeface="+mn-ea"/>
                          <a:cs typeface="+mn-cs"/>
                        </a:rPr>
                        <a:t>MMR</a:t>
                      </a:r>
                    </a:p>
                    <a:p>
                      <a:pPr marL="0" algn="ctr" defTabSz="914400" rtl="0" eaLnBrk="1" latinLnBrk="0" hangingPunct="1"/>
                      <a:r>
                        <a:rPr lang="en-US" sz="2400" b="1" kern="1200" baseline="0" dirty="0" smtClean="0">
                          <a:solidFill>
                            <a:schemeClr val="dk1"/>
                          </a:solidFill>
                          <a:latin typeface="+mn-lt"/>
                          <a:ea typeface="+mn-ea"/>
                          <a:cs typeface="+mn-cs"/>
                        </a:rPr>
                        <a:t> (Per 100,000 LBs)</a:t>
                      </a:r>
                    </a:p>
                  </a:txBody>
                  <a:tcPr marL="85783" marR="85783"/>
                </a:tc>
                <a:tc>
                  <a:txBody>
                    <a:bodyPr/>
                    <a:lstStyle/>
                    <a:p>
                      <a:pPr marL="0" algn="ctr" defTabSz="914400" rtl="0" eaLnBrk="1" latinLnBrk="0" hangingPunct="1"/>
                      <a:r>
                        <a:rPr lang="en-US" sz="2400" b="1" kern="1200" baseline="0" dirty="0" smtClean="0">
                          <a:solidFill>
                            <a:schemeClr val="dk1"/>
                          </a:solidFill>
                          <a:latin typeface="+mn-lt"/>
                          <a:ea typeface="+mn-ea"/>
                          <a:cs typeface="+mn-cs"/>
                        </a:rPr>
                        <a:t>216</a:t>
                      </a:r>
                    </a:p>
                    <a:p>
                      <a:pPr marL="0" algn="ctr" defTabSz="914400" rtl="0" eaLnBrk="1" latinLnBrk="0" hangingPunct="1"/>
                      <a:endParaRPr lang="en-US" sz="2400" b="1" kern="1200" baseline="0" dirty="0">
                        <a:solidFill>
                          <a:schemeClr val="dk1"/>
                        </a:solidFill>
                        <a:latin typeface="+mn-lt"/>
                        <a:ea typeface="+mn-ea"/>
                        <a:cs typeface="+mn-cs"/>
                      </a:endParaRPr>
                    </a:p>
                  </a:txBody>
                  <a:tcPr marL="85783" marR="85783"/>
                </a:tc>
                <a:tc>
                  <a:txBody>
                    <a:bodyPr/>
                    <a:lstStyle/>
                    <a:p>
                      <a:pPr marL="0" algn="ctr" defTabSz="914400" rtl="0" eaLnBrk="1" latinLnBrk="0" hangingPunct="1"/>
                      <a:r>
                        <a:rPr lang="en-US" sz="2400" b="1" kern="1200" baseline="0" dirty="0" smtClean="0">
                          <a:solidFill>
                            <a:schemeClr val="dk1"/>
                          </a:solidFill>
                          <a:latin typeface="+mn-lt"/>
                          <a:ea typeface="+mn-ea"/>
                          <a:cs typeface="+mn-cs"/>
                        </a:rPr>
                        <a:t>130</a:t>
                      </a:r>
                    </a:p>
                    <a:p>
                      <a:pPr marL="0" algn="ctr" defTabSz="914400" rtl="0" eaLnBrk="1" latinLnBrk="0" hangingPunct="1"/>
                      <a:r>
                        <a:rPr lang="en-US" sz="2400" b="1" kern="1200" baseline="0" dirty="0" smtClean="0">
                          <a:solidFill>
                            <a:schemeClr val="dk1"/>
                          </a:solidFill>
                          <a:latin typeface="+mn-lt"/>
                          <a:ea typeface="+mn-ea"/>
                          <a:cs typeface="+mn-cs"/>
                        </a:rPr>
                        <a:t> (2011-13)</a:t>
                      </a:r>
                    </a:p>
                  </a:txBody>
                  <a:tcPr marL="85783" marR="85783"/>
                </a:tc>
                <a:tc>
                  <a:txBody>
                    <a:bodyPr/>
                    <a:lstStyle/>
                    <a:p>
                      <a:pPr marL="0" algn="ctr" defTabSz="914400" rtl="0" eaLnBrk="1" latinLnBrk="0" hangingPunct="1"/>
                      <a:r>
                        <a:rPr lang="en-US" sz="2400" b="1" kern="1200" baseline="0" dirty="0" smtClean="0">
                          <a:solidFill>
                            <a:schemeClr val="dk1"/>
                          </a:solidFill>
                          <a:latin typeface="+mn-lt"/>
                          <a:ea typeface="+mn-ea"/>
                          <a:cs typeface="+mn-cs"/>
                        </a:rPr>
                        <a:t>70</a:t>
                      </a:r>
                      <a:endParaRPr lang="en-US" sz="2400" b="1" kern="1200" baseline="0" dirty="0">
                        <a:solidFill>
                          <a:schemeClr val="dk1"/>
                        </a:solidFill>
                        <a:latin typeface="+mn-lt"/>
                        <a:ea typeface="+mn-ea"/>
                        <a:cs typeface="+mn-cs"/>
                      </a:endParaRPr>
                    </a:p>
                  </a:txBody>
                  <a:tcPr marL="85783" marR="85783"/>
                </a:tc>
                <a:extLst>
                  <a:ext uri="{0D108BD9-81ED-4DB2-BD59-A6C34878D82A}">
                    <a16:rowId xmlns:a16="http://schemas.microsoft.com/office/drawing/2014/main" val="10001"/>
                  </a:ext>
                </a:extLst>
              </a:tr>
              <a:tr h="740072">
                <a:tc>
                  <a:txBody>
                    <a:bodyPr/>
                    <a:lstStyle/>
                    <a:p>
                      <a:pPr marL="0" algn="ctr" defTabSz="914400" rtl="0" eaLnBrk="1" latinLnBrk="0" hangingPunct="1"/>
                      <a:r>
                        <a:rPr lang="en-US" sz="2400" b="1" kern="1200" baseline="0" dirty="0" smtClean="0">
                          <a:solidFill>
                            <a:schemeClr val="dk1"/>
                          </a:solidFill>
                          <a:latin typeface="+mn-lt"/>
                          <a:ea typeface="+mn-ea"/>
                          <a:cs typeface="+mn-cs"/>
                        </a:rPr>
                        <a:t>NMR</a:t>
                      </a:r>
                    </a:p>
                    <a:p>
                      <a:pPr marL="0" marR="0" indent="0" algn="ctr" defTabSz="914400" rtl="0" eaLnBrk="1" fontAlgn="auto" latinLnBrk="0" hangingPunct="1">
                        <a:lnSpc>
                          <a:spcPct val="100000"/>
                        </a:lnSpc>
                        <a:spcBef>
                          <a:spcPts val="0"/>
                        </a:spcBef>
                        <a:spcAft>
                          <a:spcPts val="0"/>
                        </a:spcAft>
                        <a:buClrTx/>
                        <a:buSzTx/>
                        <a:buFontTx/>
                        <a:buNone/>
                        <a:tabLst/>
                        <a:defRPr/>
                      </a:pPr>
                      <a:r>
                        <a:rPr lang="en-US" sz="2400" b="1" kern="1200" baseline="0" dirty="0" smtClean="0">
                          <a:solidFill>
                            <a:schemeClr val="dk1"/>
                          </a:solidFill>
                          <a:latin typeface="+mn-lt"/>
                          <a:ea typeface="+mn-ea"/>
                          <a:cs typeface="+mn-cs"/>
                        </a:rPr>
                        <a:t> (Per 1000 Live Births)</a:t>
                      </a:r>
                    </a:p>
                  </a:txBody>
                  <a:tcPr marL="85783" marR="85783"/>
                </a:tc>
                <a:tc>
                  <a:txBody>
                    <a:bodyPr/>
                    <a:lstStyle/>
                    <a:p>
                      <a:pPr marL="0" algn="ctr" defTabSz="914400" rtl="0" eaLnBrk="1" latinLnBrk="0" hangingPunct="1"/>
                      <a:r>
                        <a:rPr lang="en-US" sz="2400" b="1" kern="1200" baseline="0" dirty="0" smtClean="0">
                          <a:solidFill>
                            <a:schemeClr val="dk1"/>
                          </a:solidFill>
                          <a:latin typeface="+mn-lt"/>
                          <a:ea typeface="+mn-ea"/>
                          <a:cs typeface="+mn-cs"/>
                        </a:rPr>
                        <a:t>19</a:t>
                      </a:r>
                    </a:p>
                  </a:txBody>
                  <a:tcPr marL="85783" marR="85783"/>
                </a:tc>
                <a:tc>
                  <a:txBody>
                    <a:bodyPr/>
                    <a:lstStyle/>
                    <a:p>
                      <a:pPr marL="0" algn="ctr" defTabSz="914400" rtl="0" eaLnBrk="1" latinLnBrk="0" hangingPunct="1"/>
                      <a:r>
                        <a:rPr lang="en-US" sz="2400" b="1" kern="1200" baseline="0" dirty="0" smtClean="0">
                          <a:solidFill>
                            <a:schemeClr val="dk1"/>
                          </a:solidFill>
                          <a:latin typeface="+mn-lt"/>
                          <a:ea typeface="+mn-ea"/>
                          <a:cs typeface="+mn-cs"/>
                        </a:rPr>
                        <a:t>24</a:t>
                      </a:r>
                    </a:p>
                    <a:p>
                      <a:pPr marL="0" algn="ctr" defTabSz="914400" rtl="0" eaLnBrk="1" latinLnBrk="0" hangingPunct="1"/>
                      <a:r>
                        <a:rPr lang="en-US" sz="2400" b="1" kern="1200" baseline="0" dirty="0" smtClean="0">
                          <a:solidFill>
                            <a:schemeClr val="dk1"/>
                          </a:solidFill>
                          <a:latin typeface="+mn-lt"/>
                          <a:ea typeface="+mn-ea"/>
                          <a:cs typeface="+mn-cs"/>
                        </a:rPr>
                        <a:t> (2016)</a:t>
                      </a:r>
                    </a:p>
                  </a:txBody>
                  <a:tcPr marL="85783" marR="85783"/>
                </a:tc>
                <a:tc>
                  <a:txBody>
                    <a:bodyPr/>
                    <a:lstStyle/>
                    <a:p>
                      <a:pPr marL="0" algn="ctr" defTabSz="914400" rtl="0" eaLnBrk="1" latinLnBrk="0" hangingPunct="1"/>
                      <a:r>
                        <a:rPr lang="en-US" sz="2400" b="1" kern="1200" baseline="0" dirty="0" smtClean="0">
                          <a:solidFill>
                            <a:schemeClr val="dk1"/>
                          </a:solidFill>
                          <a:latin typeface="+mn-lt"/>
                          <a:ea typeface="+mn-ea"/>
                          <a:cs typeface="+mn-cs"/>
                        </a:rPr>
                        <a:t>12</a:t>
                      </a:r>
                      <a:endParaRPr lang="en-US" sz="2400" b="1" kern="1200" baseline="0" dirty="0">
                        <a:solidFill>
                          <a:schemeClr val="dk1"/>
                        </a:solidFill>
                        <a:latin typeface="+mn-lt"/>
                        <a:ea typeface="+mn-ea"/>
                        <a:cs typeface="+mn-cs"/>
                      </a:endParaRPr>
                    </a:p>
                  </a:txBody>
                  <a:tcPr marL="85783" marR="85783"/>
                </a:tc>
                <a:extLst>
                  <a:ext uri="{0D108BD9-81ED-4DB2-BD59-A6C34878D82A}">
                    <a16:rowId xmlns:a16="http://schemas.microsoft.com/office/drawing/2014/main" val="10002"/>
                  </a:ext>
                </a:extLst>
              </a:tr>
              <a:tr h="740072">
                <a:tc>
                  <a:txBody>
                    <a:bodyPr/>
                    <a:lstStyle/>
                    <a:p>
                      <a:pPr marL="0" algn="ctr" defTabSz="914400" rtl="0" eaLnBrk="1" latinLnBrk="0" hangingPunct="1"/>
                      <a:r>
                        <a:rPr lang="en-US" sz="2400" b="1" kern="1200" baseline="0" dirty="0" smtClean="0">
                          <a:solidFill>
                            <a:schemeClr val="dk1"/>
                          </a:solidFill>
                          <a:latin typeface="+mn-lt"/>
                          <a:ea typeface="+mn-ea"/>
                          <a:cs typeface="+mn-cs"/>
                        </a:rPr>
                        <a:t>IMR</a:t>
                      </a:r>
                    </a:p>
                    <a:p>
                      <a:pPr marL="0" algn="ctr" defTabSz="914400" rtl="0" eaLnBrk="1" latinLnBrk="0" hangingPunct="1"/>
                      <a:r>
                        <a:rPr lang="en-US" sz="2400" b="1" kern="1200" baseline="0" dirty="0" smtClean="0">
                          <a:solidFill>
                            <a:schemeClr val="dk1"/>
                          </a:solidFill>
                          <a:latin typeface="+mn-lt"/>
                          <a:ea typeface="+mn-ea"/>
                          <a:cs typeface="+mn-cs"/>
                        </a:rPr>
                        <a:t> (Per 1000 live Births)</a:t>
                      </a:r>
                    </a:p>
                  </a:txBody>
                  <a:tcPr marL="85783" marR="85783"/>
                </a:tc>
                <a:tc>
                  <a:txBody>
                    <a:bodyPr/>
                    <a:lstStyle/>
                    <a:p>
                      <a:pPr marL="0" algn="ctr" defTabSz="914400" rtl="0" eaLnBrk="1" latinLnBrk="0" hangingPunct="1"/>
                      <a:r>
                        <a:rPr lang="en-US" sz="2400" b="1" kern="1200" baseline="0" dirty="0" smtClean="0">
                          <a:solidFill>
                            <a:schemeClr val="dk1"/>
                          </a:solidFill>
                          <a:latin typeface="+mn-lt"/>
                          <a:ea typeface="+mn-ea"/>
                          <a:cs typeface="+mn-cs"/>
                        </a:rPr>
                        <a:t>31</a:t>
                      </a:r>
                    </a:p>
                    <a:p>
                      <a:pPr marL="0" algn="ctr" defTabSz="914400" rtl="0" eaLnBrk="1" latinLnBrk="0" hangingPunct="1"/>
                      <a:endParaRPr lang="en-US" sz="2400" b="1" kern="1200" baseline="0" dirty="0">
                        <a:solidFill>
                          <a:schemeClr val="dk1"/>
                        </a:solidFill>
                        <a:latin typeface="+mn-lt"/>
                        <a:ea typeface="+mn-ea"/>
                        <a:cs typeface="+mn-cs"/>
                      </a:endParaRPr>
                    </a:p>
                  </a:txBody>
                  <a:tcPr marL="85783" marR="85783"/>
                </a:tc>
                <a:tc>
                  <a:txBody>
                    <a:bodyPr/>
                    <a:lstStyle/>
                    <a:p>
                      <a:pPr marL="0" algn="ctr" defTabSz="914400" rtl="0" eaLnBrk="1" latinLnBrk="0" hangingPunct="1"/>
                      <a:r>
                        <a:rPr lang="en-US" sz="2400" b="1" kern="1200" baseline="0" dirty="0" smtClean="0">
                          <a:solidFill>
                            <a:schemeClr val="dk1"/>
                          </a:solidFill>
                          <a:latin typeface="+mn-lt"/>
                          <a:ea typeface="+mn-ea"/>
                          <a:cs typeface="+mn-cs"/>
                        </a:rPr>
                        <a:t>34</a:t>
                      </a:r>
                    </a:p>
                    <a:p>
                      <a:pPr marL="0" algn="ctr" defTabSz="914400" rtl="0" eaLnBrk="1" latinLnBrk="0" hangingPunct="1"/>
                      <a:r>
                        <a:rPr lang="en-US" sz="2400" b="1" kern="1200" baseline="0" dirty="0" smtClean="0">
                          <a:solidFill>
                            <a:schemeClr val="dk1"/>
                          </a:solidFill>
                          <a:latin typeface="+mn-lt"/>
                          <a:ea typeface="+mn-ea"/>
                          <a:cs typeface="+mn-cs"/>
                        </a:rPr>
                        <a:t>(2016)</a:t>
                      </a:r>
                    </a:p>
                  </a:txBody>
                  <a:tcPr marL="85783" marR="85783"/>
                </a:tc>
                <a:tc>
                  <a:txBody>
                    <a:bodyPr/>
                    <a:lstStyle/>
                    <a:p>
                      <a:pPr marL="0" algn="ctr" defTabSz="914400" rtl="0" eaLnBrk="1" latinLnBrk="0" hangingPunct="1"/>
                      <a:r>
                        <a:rPr lang="en-US" sz="2400" b="1" kern="1200" baseline="0" dirty="0" smtClean="0">
                          <a:solidFill>
                            <a:schemeClr val="dk1"/>
                          </a:solidFill>
                          <a:latin typeface="+mn-lt"/>
                          <a:ea typeface="+mn-ea"/>
                          <a:cs typeface="+mn-cs"/>
                        </a:rPr>
                        <a:t>-----</a:t>
                      </a:r>
                      <a:endParaRPr lang="en-US" sz="2400" b="1" kern="1200" baseline="0" dirty="0">
                        <a:solidFill>
                          <a:schemeClr val="dk1"/>
                        </a:solidFill>
                        <a:latin typeface="+mn-lt"/>
                        <a:ea typeface="+mn-ea"/>
                        <a:cs typeface="+mn-cs"/>
                      </a:endParaRPr>
                    </a:p>
                  </a:txBody>
                  <a:tcPr marL="85783" marR="85783"/>
                </a:tc>
                <a:extLst>
                  <a:ext uri="{0D108BD9-81ED-4DB2-BD59-A6C34878D82A}">
                    <a16:rowId xmlns:a16="http://schemas.microsoft.com/office/drawing/2014/main" val="10003"/>
                  </a:ext>
                </a:extLst>
              </a:tr>
              <a:tr h="740072">
                <a:tc>
                  <a:txBody>
                    <a:bodyPr/>
                    <a:lstStyle/>
                    <a:p>
                      <a:pPr marL="0" algn="ctr" defTabSz="914400" rtl="0" eaLnBrk="1" latinLnBrk="0" hangingPunct="1"/>
                      <a:r>
                        <a:rPr lang="en-US" sz="2400" b="1" kern="1200" baseline="0" dirty="0" smtClean="0">
                          <a:solidFill>
                            <a:schemeClr val="dk1"/>
                          </a:solidFill>
                          <a:latin typeface="+mn-lt"/>
                          <a:ea typeface="+mn-ea"/>
                          <a:cs typeface="+mn-cs"/>
                        </a:rPr>
                        <a:t>U5MR</a:t>
                      </a:r>
                    </a:p>
                    <a:p>
                      <a:pPr marL="0" algn="ctr" defTabSz="914400" rtl="0" eaLnBrk="1" latinLnBrk="0" hangingPunct="1"/>
                      <a:r>
                        <a:rPr lang="en-US" sz="2400" b="1" kern="1200" baseline="0" dirty="0" smtClean="0">
                          <a:solidFill>
                            <a:schemeClr val="dk1"/>
                          </a:solidFill>
                          <a:latin typeface="+mn-lt"/>
                          <a:ea typeface="+mn-ea"/>
                          <a:cs typeface="+mn-cs"/>
                        </a:rPr>
                        <a:t>(Per 1000 Live Births)</a:t>
                      </a:r>
                      <a:endParaRPr lang="en-US" sz="2400" b="1" kern="1200" baseline="0" dirty="0">
                        <a:solidFill>
                          <a:schemeClr val="dk1"/>
                        </a:solidFill>
                        <a:latin typeface="+mn-lt"/>
                        <a:ea typeface="+mn-ea"/>
                        <a:cs typeface="+mn-cs"/>
                      </a:endParaRPr>
                    </a:p>
                  </a:txBody>
                  <a:tcPr marL="85783" marR="85783"/>
                </a:tc>
                <a:tc>
                  <a:txBody>
                    <a:bodyPr/>
                    <a:lstStyle/>
                    <a:p>
                      <a:pPr marL="0" algn="ctr" defTabSz="914400" rtl="0" eaLnBrk="1" latinLnBrk="0" hangingPunct="1"/>
                      <a:r>
                        <a:rPr lang="en-US" sz="2400" b="1" kern="1200" baseline="0" dirty="0" smtClean="0">
                          <a:solidFill>
                            <a:schemeClr val="dk1"/>
                          </a:solidFill>
                          <a:latin typeface="+mn-lt"/>
                          <a:ea typeface="+mn-ea"/>
                          <a:cs typeface="+mn-cs"/>
                        </a:rPr>
                        <a:t>41</a:t>
                      </a:r>
                    </a:p>
                    <a:p>
                      <a:pPr marL="0" algn="ctr" defTabSz="914400" rtl="0" eaLnBrk="1" latinLnBrk="0" hangingPunct="1"/>
                      <a:endParaRPr lang="en-US" sz="2400" b="1" kern="1200" baseline="0" dirty="0">
                        <a:solidFill>
                          <a:schemeClr val="dk1"/>
                        </a:solidFill>
                        <a:latin typeface="+mn-lt"/>
                        <a:ea typeface="+mn-ea"/>
                        <a:cs typeface="+mn-cs"/>
                      </a:endParaRPr>
                    </a:p>
                  </a:txBody>
                  <a:tcPr marL="85783" marR="85783"/>
                </a:tc>
                <a:tc>
                  <a:txBody>
                    <a:bodyPr/>
                    <a:lstStyle/>
                    <a:p>
                      <a:pPr marL="0" algn="ctr" defTabSz="914400" rtl="0" eaLnBrk="1" latinLnBrk="0" hangingPunct="1"/>
                      <a:r>
                        <a:rPr lang="en-US" sz="2400" b="1" kern="1200" baseline="0" dirty="0" smtClean="0">
                          <a:solidFill>
                            <a:schemeClr val="dk1"/>
                          </a:solidFill>
                          <a:latin typeface="+mn-lt"/>
                          <a:ea typeface="+mn-ea"/>
                          <a:cs typeface="+mn-cs"/>
                        </a:rPr>
                        <a:t> 39</a:t>
                      </a:r>
                    </a:p>
                    <a:p>
                      <a:pPr marL="0" algn="ctr" defTabSz="914400" rtl="0" eaLnBrk="1" latinLnBrk="0" hangingPunct="1"/>
                      <a:r>
                        <a:rPr lang="en-US" sz="2400" b="1" kern="1200" baseline="0" dirty="0" smtClean="0">
                          <a:solidFill>
                            <a:schemeClr val="dk1"/>
                          </a:solidFill>
                          <a:latin typeface="+mn-lt"/>
                          <a:ea typeface="+mn-ea"/>
                          <a:cs typeface="+mn-cs"/>
                        </a:rPr>
                        <a:t>(2016)</a:t>
                      </a:r>
                      <a:endParaRPr lang="en-US" sz="2400" b="1" kern="1200" baseline="0" dirty="0">
                        <a:solidFill>
                          <a:schemeClr val="dk1"/>
                        </a:solidFill>
                        <a:latin typeface="+mn-lt"/>
                        <a:ea typeface="+mn-ea"/>
                        <a:cs typeface="+mn-cs"/>
                      </a:endParaRPr>
                    </a:p>
                  </a:txBody>
                  <a:tcPr marL="85783" marR="85783"/>
                </a:tc>
                <a:tc>
                  <a:txBody>
                    <a:bodyPr/>
                    <a:lstStyle/>
                    <a:p>
                      <a:pPr marL="0" algn="ctr" defTabSz="914400" rtl="0" eaLnBrk="1" latinLnBrk="0" hangingPunct="1"/>
                      <a:r>
                        <a:rPr lang="en-US" sz="2400" b="1" kern="1200" baseline="0" dirty="0" smtClean="0">
                          <a:solidFill>
                            <a:schemeClr val="dk1"/>
                          </a:solidFill>
                          <a:latin typeface="+mn-lt"/>
                          <a:ea typeface="+mn-ea"/>
                          <a:cs typeface="+mn-cs"/>
                        </a:rPr>
                        <a:t>25</a:t>
                      </a:r>
                      <a:endParaRPr lang="en-US" sz="2400" b="1" kern="1200" baseline="0" dirty="0">
                        <a:solidFill>
                          <a:schemeClr val="dk1"/>
                        </a:solidFill>
                        <a:latin typeface="+mn-lt"/>
                        <a:ea typeface="+mn-ea"/>
                        <a:cs typeface="+mn-cs"/>
                      </a:endParaRPr>
                    </a:p>
                  </a:txBody>
                  <a:tcPr marL="85783" marR="85783"/>
                </a:tc>
                <a:extLst>
                  <a:ext uri="{0D108BD9-81ED-4DB2-BD59-A6C34878D82A}">
                    <a16:rowId xmlns:a16="http://schemas.microsoft.com/office/drawing/2014/main" val="10004"/>
                  </a:ext>
                </a:extLst>
              </a:tr>
              <a:tr h="630076">
                <a:tc>
                  <a:txBody>
                    <a:bodyPr/>
                    <a:lstStyle/>
                    <a:p>
                      <a:pPr marL="0" algn="ctr" defTabSz="914400" rtl="0" eaLnBrk="1" latinLnBrk="0" hangingPunct="1"/>
                      <a:r>
                        <a:rPr lang="en-US" sz="2400" b="1" kern="1200" baseline="0" dirty="0" smtClean="0">
                          <a:solidFill>
                            <a:schemeClr val="dk1"/>
                          </a:solidFill>
                          <a:latin typeface="+mn-lt"/>
                          <a:ea typeface="+mn-ea"/>
                          <a:cs typeface="+mn-cs"/>
                        </a:rPr>
                        <a:t>TFR</a:t>
                      </a:r>
                    </a:p>
                  </a:txBody>
                  <a:tcPr marL="85783" marR="85783"/>
                </a:tc>
                <a:tc>
                  <a:txBody>
                    <a:bodyPr/>
                    <a:lstStyle/>
                    <a:p>
                      <a:pPr marL="0" algn="ctr" defTabSz="914400" rtl="0" eaLnBrk="1" latinLnBrk="0" hangingPunct="1"/>
                      <a:endParaRPr lang="en-US" sz="2400" b="1" kern="1200" baseline="0" dirty="0" smtClean="0">
                        <a:solidFill>
                          <a:schemeClr val="dk1"/>
                        </a:solidFill>
                        <a:latin typeface="+mn-lt"/>
                        <a:ea typeface="+mn-ea"/>
                        <a:cs typeface="+mn-cs"/>
                      </a:endParaRPr>
                    </a:p>
                  </a:txBody>
                  <a:tcPr marL="85783" marR="85783"/>
                </a:tc>
                <a:tc>
                  <a:txBody>
                    <a:bodyPr/>
                    <a:lstStyle/>
                    <a:p>
                      <a:pPr marL="0" algn="ctr" defTabSz="914400" rtl="0" eaLnBrk="1" latinLnBrk="0" hangingPunct="1"/>
                      <a:r>
                        <a:rPr lang="en-US" sz="2400" b="1" kern="1200" baseline="0" dirty="0" smtClean="0">
                          <a:solidFill>
                            <a:schemeClr val="dk1"/>
                          </a:solidFill>
                          <a:latin typeface="+mn-lt"/>
                          <a:ea typeface="+mn-ea"/>
                          <a:cs typeface="+mn-cs"/>
                        </a:rPr>
                        <a:t>2.3</a:t>
                      </a:r>
                    </a:p>
                    <a:p>
                      <a:pPr marL="0" algn="ctr" defTabSz="914400" rtl="0" eaLnBrk="1" latinLnBrk="0" hangingPunct="1"/>
                      <a:r>
                        <a:rPr lang="en-US" sz="2400" b="1" kern="1200" baseline="0" dirty="0" smtClean="0">
                          <a:solidFill>
                            <a:schemeClr val="dk1"/>
                          </a:solidFill>
                          <a:latin typeface="+mn-lt"/>
                          <a:ea typeface="+mn-ea"/>
                          <a:cs typeface="+mn-cs"/>
                        </a:rPr>
                        <a:t>(2016)</a:t>
                      </a:r>
                      <a:endParaRPr lang="en-US" sz="2400" b="1" kern="1200" baseline="0" dirty="0">
                        <a:solidFill>
                          <a:schemeClr val="dk1"/>
                        </a:solidFill>
                        <a:latin typeface="+mn-lt"/>
                        <a:ea typeface="+mn-ea"/>
                        <a:cs typeface="+mn-cs"/>
                      </a:endParaRPr>
                    </a:p>
                  </a:txBody>
                  <a:tcPr marL="85783" marR="85783"/>
                </a:tc>
                <a:tc>
                  <a:txBody>
                    <a:bodyPr/>
                    <a:lstStyle/>
                    <a:p>
                      <a:pPr marL="0" algn="ctr" defTabSz="914400" rtl="0" eaLnBrk="1" latinLnBrk="0" hangingPunct="1"/>
                      <a:r>
                        <a:rPr lang="en-US" sz="2400" b="1" kern="1200" baseline="0" dirty="0" smtClean="0">
                          <a:solidFill>
                            <a:schemeClr val="dk1"/>
                          </a:solidFill>
                          <a:latin typeface="+mn-lt"/>
                          <a:ea typeface="+mn-ea"/>
                          <a:cs typeface="+mn-cs"/>
                        </a:rPr>
                        <a:t>----</a:t>
                      </a:r>
                      <a:endParaRPr lang="en-US" sz="2400" b="1" kern="1200" baseline="0" dirty="0">
                        <a:solidFill>
                          <a:schemeClr val="dk1"/>
                        </a:solidFill>
                        <a:latin typeface="+mn-lt"/>
                        <a:ea typeface="+mn-ea"/>
                        <a:cs typeface="+mn-cs"/>
                      </a:endParaRPr>
                    </a:p>
                  </a:txBody>
                  <a:tcPr marL="85783" marR="85783"/>
                </a:tc>
                <a:extLst>
                  <a:ext uri="{0D108BD9-81ED-4DB2-BD59-A6C34878D82A}">
                    <a16:rowId xmlns:a16="http://schemas.microsoft.com/office/drawing/2014/main" val="10005"/>
                  </a:ext>
                </a:extLst>
              </a:tr>
            </a:tbl>
          </a:graphicData>
        </a:graphic>
      </p:graphicFrame>
      <p:sp>
        <p:nvSpPr>
          <p:cNvPr id="16419" name="TextBox 4"/>
          <p:cNvSpPr txBox="1">
            <a:spLocks noChangeArrowheads="1"/>
          </p:cNvSpPr>
          <p:nvPr/>
        </p:nvSpPr>
        <p:spPr bwMode="auto">
          <a:xfrm>
            <a:off x="5" y="5903899"/>
            <a:ext cx="3399183" cy="954107"/>
          </a:xfrm>
          <a:prstGeom prst="rect">
            <a:avLst/>
          </a:prstGeom>
          <a:solidFill>
            <a:schemeClr val="bg1"/>
          </a:solidFill>
          <a:ln>
            <a:noFill/>
          </a:ln>
          <a:extLst/>
        </p:spPr>
        <p:txBody>
          <a:bodyPr wrap="square">
            <a:spAutoFit/>
          </a:bodyPr>
          <a:lstStyle>
            <a:lvl1pPr eaLnBrk="0" hangingPunct="0">
              <a:defRPr sz="1600">
                <a:solidFill>
                  <a:schemeClr val="tx1"/>
                </a:solidFill>
                <a:latin typeface="Arial" charset="0"/>
                <a:cs typeface="Arial" charset="0"/>
              </a:defRPr>
            </a:lvl1pPr>
            <a:lvl2pPr marL="742950" indent="-285750" eaLnBrk="0" hangingPunct="0">
              <a:defRPr sz="1600">
                <a:solidFill>
                  <a:schemeClr val="tx1"/>
                </a:solidFill>
                <a:latin typeface="Arial" charset="0"/>
                <a:cs typeface="Arial" charset="0"/>
              </a:defRPr>
            </a:lvl2pPr>
            <a:lvl3pPr marL="1143000" indent="-228600" eaLnBrk="0" hangingPunct="0">
              <a:defRPr sz="1600">
                <a:solidFill>
                  <a:schemeClr val="tx1"/>
                </a:solidFill>
                <a:latin typeface="Arial" charset="0"/>
                <a:cs typeface="Arial" charset="0"/>
              </a:defRPr>
            </a:lvl3pPr>
            <a:lvl4pPr marL="1600200" indent="-228600" eaLnBrk="0" hangingPunct="0">
              <a:defRPr sz="1600">
                <a:solidFill>
                  <a:schemeClr val="tx1"/>
                </a:solidFill>
                <a:latin typeface="Arial" charset="0"/>
                <a:cs typeface="Arial" charset="0"/>
              </a:defRPr>
            </a:lvl4pPr>
            <a:lvl5pPr marL="2057400" indent="-228600" eaLnBrk="0" hangingPunct="0">
              <a:defRPr sz="1600">
                <a:solidFill>
                  <a:schemeClr val="tx1"/>
                </a:solidFill>
                <a:latin typeface="Arial" charset="0"/>
                <a:cs typeface="Arial" charset="0"/>
              </a:defRPr>
            </a:lvl5pPr>
            <a:lvl6pPr marL="2514600" indent="-228600" eaLnBrk="0" fontAlgn="base" hangingPunct="0">
              <a:spcBef>
                <a:spcPct val="0"/>
              </a:spcBef>
              <a:spcAft>
                <a:spcPct val="0"/>
              </a:spcAft>
              <a:defRPr sz="1600">
                <a:solidFill>
                  <a:schemeClr val="tx1"/>
                </a:solidFill>
                <a:latin typeface="Arial" charset="0"/>
                <a:cs typeface="Arial" charset="0"/>
              </a:defRPr>
            </a:lvl6pPr>
            <a:lvl7pPr marL="2971800" indent="-228600" eaLnBrk="0" fontAlgn="base" hangingPunct="0">
              <a:spcBef>
                <a:spcPct val="0"/>
              </a:spcBef>
              <a:spcAft>
                <a:spcPct val="0"/>
              </a:spcAft>
              <a:defRPr sz="1600">
                <a:solidFill>
                  <a:schemeClr val="tx1"/>
                </a:solidFill>
                <a:latin typeface="Arial" charset="0"/>
                <a:cs typeface="Arial" charset="0"/>
              </a:defRPr>
            </a:lvl7pPr>
            <a:lvl8pPr marL="3429000" indent="-228600" eaLnBrk="0" fontAlgn="base" hangingPunct="0">
              <a:spcBef>
                <a:spcPct val="0"/>
              </a:spcBef>
              <a:spcAft>
                <a:spcPct val="0"/>
              </a:spcAft>
              <a:defRPr sz="1600">
                <a:solidFill>
                  <a:schemeClr val="tx1"/>
                </a:solidFill>
                <a:latin typeface="Arial" charset="0"/>
                <a:cs typeface="Arial" charset="0"/>
              </a:defRPr>
            </a:lvl8pPr>
            <a:lvl9pPr marL="3886200" indent="-228600" eaLnBrk="0" fontAlgn="base" hangingPunct="0">
              <a:spcBef>
                <a:spcPct val="0"/>
              </a:spcBef>
              <a:spcAft>
                <a:spcPct val="0"/>
              </a:spcAft>
              <a:defRPr sz="1600">
                <a:solidFill>
                  <a:schemeClr val="tx1"/>
                </a:solidFill>
                <a:latin typeface="Arial" charset="0"/>
                <a:cs typeface="Arial" charset="0"/>
              </a:defRPr>
            </a:lvl9pPr>
          </a:lstStyle>
          <a:p>
            <a:pPr eaLnBrk="1" hangingPunct="1"/>
            <a:r>
              <a:rPr lang="en-US" altLang="en-US" sz="1400" b="1" dirty="0">
                <a:latin typeface="+mj-lt"/>
              </a:rPr>
              <a:t>Data Source :Global - UN Interagency estimates </a:t>
            </a:r>
            <a:r>
              <a:rPr lang="en-US" altLang="en-US" sz="1400" b="1" dirty="0" smtClean="0">
                <a:latin typeface="+mj-lt"/>
              </a:rPr>
              <a:t>2016</a:t>
            </a:r>
            <a:endParaRPr lang="en-US" altLang="en-US" sz="1400" b="1" dirty="0">
              <a:latin typeface="+mj-lt"/>
            </a:endParaRPr>
          </a:p>
          <a:p>
            <a:pPr eaLnBrk="1" hangingPunct="1"/>
            <a:r>
              <a:rPr lang="en-US" altLang="en-US" sz="1400" b="1" dirty="0">
                <a:latin typeface="+mj-lt"/>
              </a:rPr>
              <a:t>India : MMR ( SRS </a:t>
            </a:r>
            <a:r>
              <a:rPr lang="en-US" altLang="en-US" sz="1400" b="1" dirty="0" smtClean="0">
                <a:latin typeface="+mj-lt"/>
              </a:rPr>
              <a:t>2014-16), </a:t>
            </a:r>
            <a:r>
              <a:rPr lang="en-US" altLang="en-US" sz="1400" b="1" dirty="0">
                <a:latin typeface="+mj-lt"/>
              </a:rPr>
              <a:t>IMR, NMR &amp; U5MR ( SRS </a:t>
            </a:r>
            <a:r>
              <a:rPr lang="en-US" altLang="en-US" sz="1400" b="1" dirty="0" smtClean="0">
                <a:latin typeface="+mj-lt"/>
              </a:rPr>
              <a:t>2016)</a:t>
            </a:r>
            <a:endParaRPr lang="en-US" altLang="en-US" sz="1400" b="1" dirty="0">
              <a:latin typeface="+mj-lt"/>
            </a:endParaRPr>
          </a:p>
        </p:txBody>
      </p:sp>
      <p:sp>
        <p:nvSpPr>
          <p:cNvPr id="5" name="Title 4"/>
          <p:cNvSpPr>
            <a:spLocks noGrp="1"/>
          </p:cNvSpPr>
          <p:nvPr>
            <p:ph type="title"/>
          </p:nvPr>
        </p:nvSpPr>
        <p:spPr>
          <a:xfrm>
            <a:off x="516837" y="845547"/>
            <a:ext cx="2703443" cy="4601183"/>
          </a:xfrm>
        </p:spPr>
        <p:txBody>
          <a:bodyPr>
            <a:normAutofit/>
          </a:bodyPr>
          <a:lstStyle/>
          <a:p>
            <a:pPr algn="ctr"/>
            <a:r>
              <a:rPr lang="en-GB" altLang="en-US" sz="4400" b="1" i="1" dirty="0" smtClean="0">
                <a:cs typeface="Arial" pitchFamily="34" charset="0"/>
              </a:rPr>
              <a:t>Current RMNCH+A</a:t>
            </a:r>
            <a:br>
              <a:rPr lang="en-GB" altLang="en-US" sz="4400" b="1" i="1" dirty="0" smtClean="0">
                <a:cs typeface="Arial" pitchFamily="34" charset="0"/>
              </a:rPr>
            </a:br>
            <a:r>
              <a:rPr lang="en-GB" altLang="en-US" sz="4400" b="1" i="1" dirty="0" smtClean="0">
                <a:cs typeface="Arial" pitchFamily="34" charset="0"/>
              </a:rPr>
              <a:t>situation</a:t>
            </a:r>
            <a:endParaRPr lang="en-US" sz="4400" i="1" dirty="0"/>
          </a:p>
        </p:txBody>
      </p:sp>
      <p:sp>
        <p:nvSpPr>
          <p:cNvPr id="6" name="TextBox 5"/>
          <p:cNvSpPr txBox="1"/>
          <p:nvPr/>
        </p:nvSpPr>
        <p:spPr>
          <a:xfrm>
            <a:off x="3438944" y="6255271"/>
            <a:ext cx="8792817"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800" b="1" i="1" dirty="0" smtClean="0">
                <a:solidFill>
                  <a:schemeClr val="tx2">
                    <a:lumMod val="50000"/>
                  </a:schemeClr>
                </a:solidFill>
                <a:hlinkClick r:id="" action="ppaction://noaction"/>
              </a:rPr>
              <a:t>NHP targets - More ambitious than SDG targets</a:t>
            </a:r>
            <a:endParaRPr lang="en-US" sz="2800" b="1" i="1" dirty="0">
              <a:solidFill>
                <a:schemeClr val="tx2">
                  <a:lumMod val="50000"/>
                </a:schemeClr>
              </a:solidFill>
            </a:endParaRPr>
          </a:p>
        </p:txBody>
      </p:sp>
    </p:spTree>
    <p:extLst>
      <p:ext uri="{BB962C8B-B14F-4D97-AF65-F5344CB8AC3E}">
        <p14:creationId xmlns:p14="http://schemas.microsoft.com/office/powerpoint/2010/main" val="16155416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4055993727"/>
              </p:ext>
            </p:extLst>
          </p:nvPr>
        </p:nvGraphicFramePr>
        <p:xfrm>
          <a:off x="283780" y="975465"/>
          <a:ext cx="11908220" cy="5799699"/>
        </p:xfrm>
        <a:graphic>
          <a:graphicData uri="http://schemas.openxmlformats.org/drawingml/2006/table">
            <a:tbl>
              <a:tblPr firstRow="1" firstCol="1" bandRow="1">
                <a:tableStyleId>{C083E6E3-FA7D-4D7B-A595-EF9225AFEA82}</a:tableStyleId>
              </a:tblPr>
              <a:tblGrid>
                <a:gridCol w="1538856">
                  <a:extLst>
                    <a:ext uri="{9D8B030D-6E8A-4147-A177-3AD203B41FA5}">
                      <a16:colId xmlns:a16="http://schemas.microsoft.com/office/drawing/2014/main" val="20000"/>
                    </a:ext>
                  </a:extLst>
                </a:gridCol>
                <a:gridCol w="4219448">
                  <a:extLst>
                    <a:ext uri="{9D8B030D-6E8A-4147-A177-3AD203B41FA5}">
                      <a16:colId xmlns:a16="http://schemas.microsoft.com/office/drawing/2014/main" val="20001"/>
                    </a:ext>
                  </a:extLst>
                </a:gridCol>
                <a:gridCol w="3507934">
                  <a:extLst>
                    <a:ext uri="{9D8B030D-6E8A-4147-A177-3AD203B41FA5}">
                      <a16:colId xmlns:a16="http://schemas.microsoft.com/office/drawing/2014/main" val="20002"/>
                    </a:ext>
                  </a:extLst>
                </a:gridCol>
                <a:gridCol w="2641982">
                  <a:extLst>
                    <a:ext uri="{9D8B030D-6E8A-4147-A177-3AD203B41FA5}">
                      <a16:colId xmlns:a16="http://schemas.microsoft.com/office/drawing/2014/main" val="20003"/>
                    </a:ext>
                  </a:extLst>
                </a:gridCol>
              </a:tblGrid>
              <a:tr h="648384">
                <a:tc>
                  <a:txBody>
                    <a:bodyPr/>
                    <a:lstStyle/>
                    <a:p>
                      <a:pPr marL="0" marR="0" algn="ctr">
                        <a:lnSpc>
                          <a:spcPct val="107000"/>
                        </a:lnSpc>
                        <a:spcBef>
                          <a:spcPts val="0"/>
                        </a:spcBef>
                        <a:spcAft>
                          <a:spcPts val="0"/>
                        </a:spcAft>
                      </a:pPr>
                      <a:r>
                        <a:rPr lang="en-US" sz="2200" dirty="0" smtClean="0">
                          <a:effectLst/>
                          <a:latin typeface="Corbel" panose="020B0503020204020204" pitchFamily="34" charset="0"/>
                        </a:rPr>
                        <a:t>Theme</a:t>
                      </a:r>
                      <a:endParaRPr lang="en-US" sz="2200" dirty="0">
                        <a:effectLst/>
                        <a:latin typeface="Corbel" panose="020B0503020204020204" pitchFamily="34" charset="0"/>
                        <a:ea typeface="Calibri" panose="020F0502020204030204" pitchFamily="34" charset="0"/>
                        <a:cs typeface="Mangal" panose="02040503050203030202" pitchFamily="18" charset="0"/>
                      </a:endParaRPr>
                    </a:p>
                  </a:txBody>
                  <a:tcPr marL="35984" marR="35984" marT="0" marB="0"/>
                </a:tc>
                <a:tc>
                  <a:txBody>
                    <a:bodyPr/>
                    <a:lstStyle/>
                    <a:p>
                      <a:pPr marL="0" marR="0" lvl="0" indent="0">
                        <a:spcBef>
                          <a:spcPts val="0"/>
                        </a:spcBef>
                        <a:spcAft>
                          <a:spcPts val="0"/>
                        </a:spcAft>
                        <a:buFont typeface="Symbol" panose="05050102010706020507" pitchFamily="18" charset="2"/>
                        <a:buNone/>
                      </a:pPr>
                      <a:r>
                        <a:rPr lang="en-US" sz="2200" dirty="0" smtClean="0">
                          <a:effectLst/>
                          <a:latin typeface="Corbel" panose="020B0503020204020204" pitchFamily="34" charset="0"/>
                        </a:rPr>
                        <a:t>Key Indicator</a:t>
                      </a:r>
                      <a:endParaRPr lang="en-US" sz="2200" dirty="0">
                        <a:effectLst/>
                        <a:latin typeface="Corbel" panose="020B0503020204020204" pitchFamily="34" charset="0"/>
                        <a:ea typeface="Times New Roman" panose="02020603050405020304" pitchFamily="18" charset="0"/>
                      </a:endParaRPr>
                    </a:p>
                  </a:txBody>
                  <a:tcPr marL="35984" marR="35984" marT="0" marB="0"/>
                </a:tc>
                <a:tc>
                  <a:txBody>
                    <a:bodyPr/>
                    <a:lstStyle/>
                    <a:p>
                      <a:pPr marL="0" marR="0" lvl="0" indent="0">
                        <a:spcBef>
                          <a:spcPts val="0"/>
                        </a:spcBef>
                        <a:spcAft>
                          <a:spcPts val="0"/>
                        </a:spcAft>
                        <a:buFont typeface="Symbol" panose="05050102010706020507" pitchFamily="18" charset="2"/>
                        <a:buNone/>
                      </a:pPr>
                      <a:r>
                        <a:rPr lang="en-US" sz="2200" dirty="0" smtClean="0">
                          <a:effectLst/>
                          <a:latin typeface="Corbel" panose="020B0503020204020204" pitchFamily="34" charset="0"/>
                        </a:rPr>
                        <a:t>Sample Question</a:t>
                      </a:r>
                      <a:r>
                        <a:rPr lang="en-US" sz="2200" baseline="0" dirty="0" smtClean="0">
                          <a:effectLst/>
                          <a:latin typeface="Corbel" panose="020B0503020204020204" pitchFamily="34" charset="0"/>
                        </a:rPr>
                        <a:t> –Beneficiary</a:t>
                      </a:r>
                      <a:endParaRPr lang="en-US" sz="2200" dirty="0">
                        <a:effectLst/>
                        <a:latin typeface="Corbel" panose="020B0503020204020204" pitchFamily="34" charset="0"/>
                        <a:ea typeface="Times New Roman" panose="02020603050405020304" pitchFamily="18" charset="0"/>
                      </a:endParaRPr>
                    </a:p>
                  </a:txBody>
                  <a:tcPr marL="35984" marR="35984" marT="0" marB="0"/>
                </a:tc>
                <a:tc>
                  <a:txBody>
                    <a:bodyPr/>
                    <a:lstStyle/>
                    <a:p>
                      <a:pPr marL="0" marR="0" lvl="0" indent="0">
                        <a:spcBef>
                          <a:spcPts val="0"/>
                        </a:spcBef>
                        <a:spcAft>
                          <a:spcPts val="0"/>
                        </a:spcAft>
                        <a:buFont typeface="Symbol" panose="05050102010706020507" pitchFamily="18" charset="2"/>
                        <a:buNone/>
                      </a:pPr>
                      <a:r>
                        <a:rPr lang="en-US" sz="2200" dirty="0" smtClean="0">
                          <a:effectLst/>
                          <a:latin typeface="Corbel" panose="020B0503020204020204" pitchFamily="34" charset="0"/>
                        </a:rPr>
                        <a:t>Sample Question –Service Providers</a:t>
                      </a:r>
                      <a:endParaRPr lang="en-US" sz="2200" dirty="0">
                        <a:effectLst/>
                        <a:latin typeface="Corbel" panose="020B0503020204020204" pitchFamily="34" charset="0"/>
                        <a:ea typeface="Times New Roman" panose="02020603050405020304" pitchFamily="18" charset="0"/>
                      </a:endParaRPr>
                    </a:p>
                  </a:txBody>
                  <a:tcPr marL="35984" marR="35984" marT="0" marB="0"/>
                </a:tc>
                <a:extLst>
                  <a:ext uri="{0D108BD9-81ED-4DB2-BD59-A6C34878D82A}">
                    <a16:rowId xmlns:a16="http://schemas.microsoft.com/office/drawing/2014/main" val="10000"/>
                  </a:ext>
                </a:extLst>
              </a:tr>
              <a:tr h="2446899">
                <a:tc>
                  <a:txBody>
                    <a:bodyPr/>
                    <a:lstStyle/>
                    <a:p>
                      <a:pPr marL="0" marR="0" algn="ctr">
                        <a:lnSpc>
                          <a:spcPct val="107000"/>
                        </a:lnSpc>
                        <a:spcBef>
                          <a:spcPts val="0"/>
                        </a:spcBef>
                        <a:spcAft>
                          <a:spcPts val="0"/>
                        </a:spcAft>
                      </a:pPr>
                      <a:r>
                        <a:rPr lang="en-IN" sz="2200" dirty="0">
                          <a:effectLst/>
                          <a:latin typeface="Corbel" panose="020B0503020204020204" pitchFamily="34" charset="0"/>
                          <a:ea typeface="Calibri" panose="020F0502020204030204" pitchFamily="34" charset="0"/>
                          <a:cs typeface="Mangal" panose="02040503050203030202" pitchFamily="18" charset="0"/>
                        </a:rPr>
                        <a:t>Facility Based Services</a:t>
                      </a:r>
                      <a:endParaRPr lang="en-US" sz="2200" dirty="0">
                        <a:effectLst/>
                        <a:latin typeface="Corbel" panose="020B0503020204020204" pitchFamily="34" charset="0"/>
                        <a:ea typeface="Calibri" panose="020F0502020204030204" pitchFamily="34" charset="0"/>
                        <a:cs typeface="Mangal" panose="02040503050203030202" pitchFamily="18" charset="0"/>
                      </a:endParaRPr>
                    </a:p>
                  </a:txBody>
                  <a:tcPr marL="68580" marR="68580" marT="0" marB="0"/>
                </a:tc>
                <a:tc>
                  <a:txBody>
                    <a:bodyPr/>
                    <a:lstStyle/>
                    <a:p>
                      <a:pPr marL="342900" marR="0" lvl="0" indent="-342900" algn="l" defTabSz="914400" rtl="0" eaLnBrk="1" latinLnBrk="0" hangingPunct="1">
                        <a:spcBef>
                          <a:spcPts val="0"/>
                        </a:spcBef>
                        <a:spcAft>
                          <a:spcPts val="0"/>
                        </a:spcAft>
                        <a:buFont typeface="Symbol" panose="05050102010706020507" pitchFamily="18" charset="2"/>
                        <a:buChar char=""/>
                      </a:pPr>
                      <a:r>
                        <a:rPr lang="en-US" sz="2000" b="1" kern="1200" dirty="0" smtClean="0">
                          <a:solidFill>
                            <a:srgbClr val="FF0000"/>
                          </a:solidFill>
                          <a:effectLst/>
                          <a:latin typeface="Corbel" panose="020B0503020204020204" pitchFamily="34" charset="0"/>
                          <a:ea typeface="Times New Roman" panose="02020603050405020304" pitchFamily="18" charset="0"/>
                          <a:cs typeface="+mn-cs"/>
                        </a:rPr>
                        <a:t>Vaccination at Facility</a:t>
                      </a:r>
                    </a:p>
                    <a:p>
                      <a:pPr marL="342900" marR="0" lvl="0" indent="-342900" algn="l" defTabSz="914400" rtl="0" eaLnBrk="1" latinLnBrk="0" hangingPunct="1">
                        <a:spcBef>
                          <a:spcPts val="0"/>
                        </a:spcBef>
                        <a:spcAft>
                          <a:spcPts val="0"/>
                        </a:spcAft>
                        <a:buFont typeface="Symbol" panose="05050102010706020507" pitchFamily="18" charset="2"/>
                        <a:buChar char=""/>
                      </a:pPr>
                      <a:r>
                        <a:rPr lang="en-US" sz="2000" b="1" kern="1200" dirty="0" smtClean="0">
                          <a:solidFill>
                            <a:schemeClr val="tx1"/>
                          </a:solidFill>
                          <a:effectLst/>
                          <a:latin typeface="Corbel" panose="020B0503020204020204" pitchFamily="34" charset="0"/>
                          <a:ea typeface="Times New Roman" panose="02020603050405020304" pitchFamily="18" charset="0"/>
                          <a:cs typeface="+mn-cs"/>
                        </a:rPr>
                        <a:t>Outpatient clinical services for common childhood illnesses</a:t>
                      </a:r>
                    </a:p>
                    <a:p>
                      <a:pPr marL="342900" marR="0" lvl="0" indent="-342900" algn="l" defTabSz="914400" rtl="0" eaLnBrk="1" latinLnBrk="0" hangingPunct="1">
                        <a:spcBef>
                          <a:spcPts val="0"/>
                        </a:spcBef>
                        <a:spcAft>
                          <a:spcPts val="0"/>
                        </a:spcAft>
                        <a:buFont typeface="Symbol" panose="05050102010706020507" pitchFamily="18" charset="2"/>
                        <a:buChar char=""/>
                      </a:pPr>
                      <a:r>
                        <a:rPr lang="en-IN" sz="2000" b="1" kern="1200" dirty="0" smtClean="0">
                          <a:solidFill>
                            <a:schemeClr val="tx1"/>
                          </a:solidFill>
                          <a:effectLst/>
                          <a:latin typeface="Corbel" panose="020B0503020204020204" pitchFamily="34" charset="0"/>
                          <a:ea typeface="Times New Roman" panose="02020603050405020304" pitchFamily="18" charset="0"/>
                          <a:cs typeface="+mn-cs"/>
                        </a:rPr>
                        <a:t>Referral and Management of Sick New Born </a:t>
                      </a:r>
                      <a:endParaRPr lang="en-US" sz="2000" b="1" kern="1200" dirty="0">
                        <a:solidFill>
                          <a:schemeClr val="tx1"/>
                        </a:solidFill>
                        <a:effectLst/>
                        <a:latin typeface="Corbel" panose="020B0503020204020204" pitchFamily="34" charset="0"/>
                        <a:ea typeface="Times New Roman" panose="02020603050405020304" pitchFamily="18" charset="0"/>
                        <a:cs typeface="+mn-cs"/>
                      </a:endParaRPr>
                    </a:p>
                  </a:txBody>
                  <a:tcPr marL="68580" marR="68580" marT="0" marB="0"/>
                </a:tc>
                <a:tc>
                  <a:txBody>
                    <a:bodyPr/>
                    <a:lstStyle/>
                    <a:p>
                      <a:pPr marL="342900" marR="0" lvl="0" indent="-342900" algn="l" defTabSz="914400" rtl="0" eaLnBrk="1" latinLnBrk="0" hangingPunct="1">
                        <a:spcBef>
                          <a:spcPts val="0"/>
                        </a:spcBef>
                        <a:spcAft>
                          <a:spcPts val="0"/>
                        </a:spcAft>
                        <a:buFont typeface="Symbol" panose="05050102010706020507" pitchFamily="18" charset="2"/>
                        <a:buChar char=""/>
                      </a:pPr>
                      <a:r>
                        <a:rPr lang="en-US" sz="2000" b="0" kern="1200" dirty="0" smtClean="0">
                          <a:solidFill>
                            <a:srgbClr val="FF0000"/>
                          </a:solidFill>
                          <a:effectLst/>
                          <a:latin typeface="Corbel" panose="020B0503020204020204" pitchFamily="34" charset="0"/>
                          <a:ea typeface="Times New Roman" panose="02020603050405020304" pitchFamily="18" charset="0"/>
                          <a:cs typeface="+mn-cs"/>
                        </a:rPr>
                        <a:t>Was birth dose administered to the newborn as per UIP schedule within 24hrs of birth?</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en-US" sz="2000" b="0" kern="1200" dirty="0" smtClean="0">
                          <a:solidFill>
                            <a:schemeClr val="tx1"/>
                          </a:solidFill>
                          <a:effectLst/>
                          <a:latin typeface="Corbel" panose="020B0503020204020204" pitchFamily="34" charset="0"/>
                          <a:ea typeface="Times New Roman" panose="02020603050405020304" pitchFamily="18" charset="0"/>
                          <a:cs typeface="+mn-cs"/>
                        </a:rPr>
                        <a:t>Did you give any informal payment for availing health care facility at SNCU?</a:t>
                      </a:r>
                    </a:p>
                    <a:p>
                      <a:pPr marL="342900" marR="0" lvl="0" indent="-342900" algn="l" defTabSz="914400" rtl="0" eaLnBrk="1" latinLnBrk="0" hangingPunct="1">
                        <a:spcBef>
                          <a:spcPts val="0"/>
                        </a:spcBef>
                        <a:spcAft>
                          <a:spcPts val="0"/>
                        </a:spcAft>
                        <a:buFont typeface="Symbol" panose="05050102010706020507" pitchFamily="18" charset="2"/>
                        <a:buChar char=""/>
                      </a:pPr>
                      <a:endParaRPr lang="en-US" sz="2000" b="0" kern="1200" dirty="0">
                        <a:solidFill>
                          <a:schemeClr val="tx1"/>
                        </a:solidFill>
                        <a:effectLst/>
                        <a:latin typeface="Corbel" panose="020B0503020204020204" pitchFamily="34" charset="0"/>
                        <a:ea typeface="Times New Roman" panose="02020603050405020304" pitchFamily="18" charset="0"/>
                        <a:cs typeface="+mn-cs"/>
                      </a:endParaRPr>
                    </a:p>
                  </a:txBody>
                  <a:tcPr marL="68580" marR="68580" marT="0" marB="0"/>
                </a:tc>
                <a:tc>
                  <a:txBody>
                    <a:bodyPr/>
                    <a:lstStyle/>
                    <a:p>
                      <a:pPr marL="0" marR="0" algn="ctr">
                        <a:lnSpc>
                          <a:spcPct val="107000"/>
                        </a:lnSpc>
                        <a:spcBef>
                          <a:spcPts val="0"/>
                        </a:spcBef>
                        <a:spcAft>
                          <a:spcPts val="0"/>
                        </a:spcAft>
                      </a:pPr>
                      <a:r>
                        <a:rPr lang="en-IN" sz="2200" b="1" dirty="0">
                          <a:effectLst/>
                          <a:latin typeface="Corbel" panose="020B0503020204020204" pitchFamily="34" charset="0"/>
                          <a:ea typeface="Calibri" panose="020F0502020204030204" pitchFamily="34" charset="0"/>
                          <a:cs typeface="Mangal" panose="02040503050203030202" pitchFamily="18" charset="0"/>
                        </a:rPr>
                        <a:t> </a:t>
                      </a:r>
                      <a:endParaRPr lang="en-US" sz="2200" dirty="0">
                        <a:effectLst/>
                        <a:latin typeface="Corbel" panose="020B0503020204020204" pitchFamily="34" charset="0"/>
                        <a:ea typeface="Calibri" panose="020F0502020204030204" pitchFamily="34" charset="0"/>
                        <a:cs typeface="Mangal" panose="02040503050203030202" pitchFamily="18" charset="0"/>
                      </a:endParaRPr>
                    </a:p>
                    <a:p>
                      <a:pPr marL="0" marR="0" algn="ctr">
                        <a:lnSpc>
                          <a:spcPct val="107000"/>
                        </a:lnSpc>
                        <a:spcBef>
                          <a:spcPts val="0"/>
                        </a:spcBef>
                        <a:spcAft>
                          <a:spcPts val="0"/>
                        </a:spcAft>
                      </a:pPr>
                      <a:r>
                        <a:rPr lang="en-IN" sz="2200" b="1" u="sng" dirty="0">
                          <a:solidFill>
                            <a:srgbClr val="0563C1"/>
                          </a:solidFill>
                          <a:effectLst/>
                          <a:latin typeface="Corbel" panose="020B0503020204020204" pitchFamily="34" charset="0"/>
                          <a:ea typeface="Calibri" panose="020F0502020204030204" pitchFamily="34" charset="0"/>
                          <a:cs typeface="Mangal" panose="02040503050203030202" pitchFamily="18" charset="0"/>
                          <a:hlinkClick r:id="rId2"/>
                        </a:rPr>
                        <a:t>Refer to RMNCH+A Check List</a:t>
                      </a:r>
                      <a:endParaRPr lang="en-US" sz="2200" dirty="0">
                        <a:effectLst/>
                        <a:latin typeface="Corbel" panose="020B0503020204020204" pitchFamily="34" charset="0"/>
                        <a:ea typeface="Calibri" panose="020F0502020204030204" pitchFamily="34" charset="0"/>
                        <a:cs typeface="Mangal" panose="02040503050203030202" pitchFamily="18" charset="0"/>
                      </a:endParaRPr>
                    </a:p>
                    <a:p>
                      <a:pPr marL="0" marR="0">
                        <a:lnSpc>
                          <a:spcPct val="107000"/>
                        </a:lnSpc>
                        <a:spcBef>
                          <a:spcPts val="0"/>
                        </a:spcBef>
                        <a:spcAft>
                          <a:spcPts val="0"/>
                        </a:spcAft>
                      </a:pPr>
                      <a:r>
                        <a:rPr lang="en-IN" sz="2200" dirty="0">
                          <a:effectLst/>
                          <a:latin typeface="Corbel" panose="020B0503020204020204" pitchFamily="34" charset="0"/>
                          <a:ea typeface="Calibri" panose="020F0502020204030204" pitchFamily="34" charset="0"/>
                          <a:cs typeface="Mangal" panose="02040503050203030202" pitchFamily="18" charset="0"/>
                        </a:rPr>
                        <a:t> </a:t>
                      </a:r>
                      <a:endParaRPr lang="en-US" sz="2200" dirty="0">
                        <a:effectLst/>
                        <a:latin typeface="Corbel" panose="020B0503020204020204" pitchFamily="34"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val="10001"/>
                  </a:ext>
                </a:extLst>
              </a:tr>
              <a:tr h="431806">
                <a:tc>
                  <a:txBody>
                    <a:bodyPr/>
                    <a:lstStyle/>
                    <a:p>
                      <a:pPr marL="0" marR="0" algn="ctr">
                        <a:lnSpc>
                          <a:spcPct val="107000"/>
                        </a:lnSpc>
                        <a:spcBef>
                          <a:spcPts val="0"/>
                        </a:spcBef>
                        <a:spcAft>
                          <a:spcPts val="0"/>
                        </a:spcAft>
                      </a:pPr>
                      <a:r>
                        <a:rPr lang="en-IN" sz="2200">
                          <a:effectLst/>
                          <a:latin typeface="Corbel" panose="020B0503020204020204" pitchFamily="34" charset="0"/>
                          <a:ea typeface="Calibri" panose="020F0502020204030204" pitchFamily="34" charset="0"/>
                          <a:cs typeface="Mangal" panose="02040503050203030202" pitchFamily="18" charset="0"/>
                        </a:rPr>
                        <a:t>Transportation Facility</a:t>
                      </a:r>
                      <a:endParaRPr lang="en-US" sz="2200">
                        <a:effectLst/>
                        <a:latin typeface="Corbel" panose="020B0503020204020204" pitchFamily="34" charset="0"/>
                        <a:ea typeface="Calibri" panose="020F0502020204030204" pitchFamily="34" charset="0"/>
                        <a:cs typeface="Mangal" panose="02040503050203030202" pitchFamily="18" charset="0"/>
                      </a:endParaRPr>
                    </a:p>
                  </a:txBody>
                  <a:tcPr marL="68580" marR="68580" marT="0" marB="0"/>
                </a:tc>
                <a:tc>
                  <a:txBody>
                    <a:bodyPr/>
                    <a:lstStyle/>
                    <a:p>
                      <a:pPr marL="342900" marR="0" lvl="0" indent="-342900" algn="l" defTabSz="914400" rtl="0" eaLnBrk="1" latinLnBrk="0" hangingPunct="1">
                        <a:spcBef>
                          <a:spcPts val="0"/>
                        </a:spcBef>
                        <a:spcAft>
                          <a:spcPts val="0"/>
                        </a:spcAft>
                        <a:buFont typeface="Symbol" panose="05050102010706020507" pitchFamily="18" charset="2"/>
                        <a:buChar char=""/>
                      </a:pPr>
                      <a:r>
                        <a:rPr lang="en-US" sz="2000" b="1" kern="1200" dirty="0" smtClean="0">
                          <a:solidFill>
                            <a:srgbClr val="FF0000"/>
                          </a:solidFill>
                          <a:effectLst/>
                          <a:latin typeface="Corbel" panose="020B0503020204020204" pitchFamily="34" charset="0"/>
                          <a:ea typeface="Times New Roman" panose="02020603050405020304" pitchFamily="18" charset="0"/>
                          <a:cs typeface="+mn-cs"/>
                        </a:rPr>
                        <a:t>Awareness about Transport Facilities</a:t>
                      </a:r>
                    </a:p>
                    <a:p>
                      <a:pPr marL="342900" marR="0" lvl="0" indent="-342900" algn="l" defTabSz="914400" rtl="0" eaLnBrk="1" latinLnBrk="0" hangingPunct="1">
                        <a:spcBef>
                          <a:spcPts val="0"/>
                        </a:spcBef>
                        <a:spcAft>
                          <a:spcPts val="0"/>
                        </a:spcAft>
                        <a:buFont typeface="Symbol" panose="05050102010706020507" pitchFamily="18" charset="2"/>
                        <a:buChar char=""/>
                      </a:pPr>
                      <a:r>
                        <a:rPr lang="en-US" sz="2000" b="1" kern="1200" dirty="0" smtClean="0">
                          <a:solidFill>
                            <a:schemeClr val="tx1"/>
                          </a:solidFill>
                          <a:effectLst/>
                          <a:latin typeface="Corbel" panose="020B0503020204020204" pitchFamily="34" charset="0"/>
                          <a:ea typeface="Times New Roman" panose="02020603050405020304" pitchFamily="18" charset="0"/>
                          <a:cs typeface="+mn-cs"/>
                        </a:rPr>
                        <a:t>Accessibility to Health Facility </a:t>
                      </a:r>
                    </a:p>
                    <a:p>
                      <a:pPr marL="342900" marR="0" lvl="0" indent="-342900" algn="l" defTabSz="914400" rtl="0" eaLnBrk="1" latinLnBrk="0" hangingPunct="1">
                        <a:spcBef>
                          <a:spcPts val="0"/>
                        </a:spcBef>
                        <a:spcAft>
                          <a:spcPts val="0"/>
                        </a:spcAft>
                        <a:buFont typeface="Symbol" panose="05050102010706020507" pitchFamily="18" charset="2"/>
                        <a:buChar char=""/>
                      </a:pPr>
                      <a:r>
                        <a:rPr lang="en-IN" sz="2000" b="1" kern="1200" dirty="0" smtClean="0">
                          <a:solidFill>
                            <a:schemeClr val="tx1"/>
                          </a:solidFill>
                          <a:effectLst/>
                          <a:latin typeface="Corbel" panose="020B0503020204020204" pitchFamily="34" charset="0"/>
                          <a:ea typeface="Times New Roman" panose="02020603050405020304" pitchFamily="18" charset="0"/>
                          <a:cs typeface="+mn-cs"/>
                        </a:rPr>
                        <a:t>Out of pocket Expenditure</a:t>
                      </a:r>
                      <a:r>
                        <a:rPr lang="en-IN" sz="2000" b="1" kern="1200" dirty="0" smtClean="0">
                          <a:solidFill>
                            <a:schemeClr val="tx1"/>
                          </a:solidFill>
                          <a:effectLst/>
                          <a:latin typeface="Corbel" panose="020B0503020204020204" pitchFamily="34" charset="0"/>
                          <a:ea typeface="Times New Roman" panose="02020603050405020304" pitchFamily="18" charset="0"/>
                          <a:cs typeface="+mn-cs"/>
                        </a:rPr>
                        <a:t>/ Informal </a:t>
                      </a:r>
                      <a:r>
                        <a:rPr lang="en-IN" sz="2000" b="1" kern="1200" dirty="0" smtClean="0">
                          <a:solidFill>
                            <a:schemeClr val="tx1"/>
                          </a:solidFill>
                          <a:effectLst/>
                          <a:latin typeface="Corbel" panose="020B0503020204020204" pitchFamily="34" charset="0"/>
                          <a:ea typeface="Times New Roman" panose="02020603050405020304" pitchFamily="18" charset="0"/>
                          <a:cs typeface="+mn-cs"/>
                        </a:rPr>
                        <a:t>Payment for Transport</a:t>
                      </a:r>
                      <a:endParaRPr lang="en-US" sz="2000" b="1" kern="1200" dirty="0">
                        <a:solidFill>
                          <a:schemeClr val="tx1"/>
                        </a:solidFill>
                        <a:effectLst/>
                        <a:latin typeface="Corbel" panose="020B0503020204020204" pitchFamily="34" charset="0"/>
                        <a:ea typeface="Times New Roman" panose="02020603050405020304" pitchFamily="18" charset="0"/>
                        <a:cs typeface="+mn-cs"/>
                      </a:endParaRPr>
                    </a:p>
                  </a:txBody>
                  <a:tcPr marL="68580" marR="68580" marT="0" marB="0"/>
                </a:tc>
                <a:tc>
                  <a:txBody>
                    <a:bodyPr/>
                    <a:lstStyle/>
                    <a:p>
                      <a:pPr marL="342900" marR="0" lvl="0" indent="-342900" algn="l" defTabSz="914400" rtl="0" eaLnBrk="1" latinLnBrk="0" hangingPunct="1">
                        <a:spcBef>
                          <a:spcPts val="0"/>
                        </a:spcBef>
                        <a:spcAft>
                          <a:spcPts val="0"/>
                        </a:spcAft>
                        <a:buFont typeface="Symbol" panose="05050102010706020507" pitchFamily="18" charset="2"/>
                        <a:buChar char=""/>
                      </a:pPr>
                      <a:r>
                        <a:rPr lang="en-US" sz="2000" b="0" kern="1200" dirty="0" smtClean="0">
                          <a:solidFill>
                            <a:schemeClr val="tx1"/>
                          </a:solidFill>
                          <a:effectLst/>
                          <a:latin typeface="Corbel" panose="020B0503020204020204" pitchFamily="34" charset="0"/>
                          <a:ea typeface="Times New Roman" panose="02020603050405020304" pitchFamily="18" charset="0"/>
                          <a:cs typeface="+mn-cs"/>
                        </a:rPr>
                        <a:t>Are you </a:t>
                      </a:r>
                      <a:r>
                        <a:rPr lang="en-US" sz="2000" b="0" kern="1200" dirty="0" smtClean="0">
                          <a:solidFill>
                            <a:srgbClr val="FF0000"/>
                          </a:solidFill>
                          <a:effectLst/>
                          <a:latin typeface="Corbel" panose="020B0503020204020204" pitchFamily="34" charset="0"/>
                          <a:ea typeface="Times New Roman" panose="02020603050405020304" pitchFamily="18" charset="0"/>
                          <a:cs typeface="+mn-cs"/>
                        </a:rPr>
                        <a:t>aware about any transport facilities provided to you free of Charge by Government up to one year of age of your child? </a:t>
                      </a:r>
                      <a:endParaRPr lang="en-US" sz="2000" b="0" kern="1200" dirty="0">
                        <a:solidFill>
                          <a:srgbClr val="FF0000"/>
                        </a:solidFill>
                        <a:effectLst/>
                        <a:latin typeface="Corbel" panose="020B0503020204020204" pitchFamily="34" charset="0"/>
                        <a:ea typeface="Times New Roman" panose="02020603050405020304" pitchFamily="18" charset="0"/>
                        <a:cs typeface="+mn-cs"/>
                      </a:endParaRPr>
                    </a:p>
                  </a:txBody>
                  <a:tcPr marL="68580" marR="68580" marT="0" marB="0"/>
                </a:tc>
                <a:tc>
                  <a:txBody>
                    <a:bodyPr/>
                    <a:lstStyle/>
                    <a:p>
                      <a:pPr lvl="0"/>
                      <a:r>
                        <a:rPr lang="en-IN" sz="2200" kern="1200" dirty="0" smtClean="0">
                          <a:solidFill>
                            <a:srgbClr val="FF0000"/>
                          </a:solidFill>
                          <a:effectLst/>
                          <a:latin typeface="Corbel" panose="020B0503020204020204" pitchFamily="34" charset="0"/>
                          <a:ea typeface="Times New Roman" panose="02020603050405020304" pitchFamily="18" charset="0"/>
                          <a:cs typeface="+mn-cs"/>
                        </a:rPr>
                        <a:t>No. of infants</a:t>
                      </a:r>
                      <a:r>
                        <a:rPr lang="en-IN" sz="2200" kern="1200" baseline="0" dirty="0" smtClean="0">
                          <a:solidFill>
                            <a:srgbClr val="FF0000"/>
                          </a:solidFill>
                          <a:effectLst/>
                          <a:latin typeface="Corbel" panose="020B0503020204020204" pitchFamily="34" charset="0"/>
                          <a:ea typeface="Times New Roman" panose="02020603050405020304" pitchFamily="18" charset="0"/>
                          <a:cs typeface="+mn-cs"/>
                        </a:rPr>
                        <a:t> </a:t>
                      </a:r>
                      <a:r>
                        <a:rPr lang="en-IN" sz="2200" kern="1200" dirty="0" smtClean="0">
                          <a:solidFill>
                            <a:srgbClr val="FF0000"/>
                          </a:solidFill>
                          <a:effectLst/>
                          <a:latin typeface="Corbel" panose="020B0503020204020204" pitchFamily="34" charset="0"/>
                          <a:ea typeface="Times New Roman" panose="02020603050405020304" pitchFamily="18" charset="0"/>
                          <a:cs typeface="+mn-cs"/>
                        </a:rPr>
                        <a:t>transported during ANC/ INC/PNC- Inter facility</a:t>
                      </a:r>
                      <a:endParaRPr lang="en-US" sz="2200" kern="1200" dirty="0" smtClean="0">
                        <a:solidFill>
                          <a:srgbClr val="FF0000"/>
                        </a:solidFill>
                        <a:effectLst/>
                        <a:latin typeface="Corbel" panose="020B0503020204020204" pitchFamily="34" charset="0"/>
                        <a:ea typeface="Times New Roman" panose="02020603050405020304" pitchFamily="18" charset="0"/>
                        <a:cs typeface="+mn-cs"/>
                      </a:endParaRPr>
                    </a:p>
                    <a:p>
                      <a:pPr lvl="0"/>
                      <a:r>
                        <a:rPr lang="en-IN" sz="2200" kern="1200" dirty="0" smtClean="0">
                          <a:solidFill>
                            <a:schemeClr val="tx1"/>
                          </a:solidFill>
                          <a:effectLst/>
                          <a:latin typeface="Corbel" panose="020B0503020204020204" pitchFamily="34" charset="0"/>
                          <a:ea typeface="Times New Roman" panose="02020603050405020304" pitchFamily="18" charset="0"/>
                          <a:cs typeface="+mn-cs"/>
                        </a:rPr>
                        <a:t>No. of infants transported during ANC/ INC/PNC- Facility to home</a:t>
                      </a:r>
                      <a:r>
                        <a:rPr lang="en-IN" sz="2200" kern="1200" dirty="0">
                          <a:solidFill>
                            <a:schemeClr val="tx1"/>
                          </a:solidFill>
                          <a:effectLst/>
                          <a:latin typeface="Corbel" panose="020B0503020204020204" pitchFamily="34" charset="0"/>
                          <a:ea typeface="Times New Roman" panose="02020603050405020304" pitchFamily="18" charset="0"/>
                          <a:cs typeface="+mn-cs"/>
                        </a:rPr>
                        <a:t> </a:t>
                      </a:r>
                      <a:endParaRPr lang="en-US" sz="2200" kern="1200" dirty="0">
                        <a:solidFill>
                          <a:schemeClr val="tx1"/>
                        </a:solidFill>
                        <a:effectLst/>
                        <a:latin typeface="Corbel" panose="020B0503020204020204" pitchFamily="34" charset="0"/>
                        <a:ea typeface="Times New Roman" panose="02020603050405020304" pitchFamily="18" charset="0"/>
                        <a:cs typeface="+mn-cs"/>
                      </a:endParaRPr>
                    </a:p>
                  </a:txBody>
                  <a:tcPr marL="68580" marR="68580" marT="0" marB="0"/>
                </a:tc>
                <a:extLst>
                  <a:ext uri="{0D108BD9-81ED-4DB2-BD59-A6C34878D82A}">
                    <a16:rowId xmlns:a16="http://schemas.microsoft.com/office/drawing/2014/main" val="10002"/>
                  </a:ext>
                </a:extLst>
              </a:tr>
            </a:tbl>
          </a:graphicData>
        </a:graphic>
      </p:graphicFrame>
      <p:sp>
        <p:nvSpPr>
          <p:cNvPr id="9" name="Rectangle 8"/>
          <p:cNvSpPr/>
          <p:nvPr/>
        </p:nvSpPr>
        <p:spPr>
          <a:xfrm>
            <a:off x="1497710" y="252137"/>
            <a:ext cx="9144000" cy="473077"/>
          </a:xfrm>
          <a:prstGeom prst="rect">
            <a:avLst/>
          </a:prstGeom>
          <a:ln/>
          <a:extLst/>
        </p:spPr>
        <p:style>
          <a:lnRef idx="3">
            <a:schemeClr val="lt1"/>
          </a:lnRef>
          <a:fillRef idx="1">
            <a:schemeClr val="accent3"/>
          </a:fillRef>
          <a:effectRef idx="1">
            <a:schemeClr val="accent3"/>
          </a:effectRef>
          <a:fontRef idx="minor">
            <a:schemeClr val="lt1"/>
          </a:fontRef>
        </p:style>
        <p:txBody>
          <a:bodyPr vert="horz" lIns="91440" tIns="45720" rIns="91440" bIns="45720" rtlCol="0" anchor="ctr">
            <a:noAutofit/>
          </a:bodyPr>
          <a:lstStyle/>
          <a:p>
            <a:pPr marL="0" marR="0" lvl="0" indent="0" algn="ctr" defTabSz="914400" eaLnBrk="1" fontAlgn="auto" latinLnBrk="0" hangingPunct="1">
              <a:lnSpc>
                <a:spcPct val="90000"/>
              </a:lnSpc>
              <a:spcBef>
                <a:spcPct val="0"/>
              </a:spcBef>
              <a:spcAft>
                <a:spcPts val="0"/>
              </a:spcAft>
              <a:buClrTx/>
              <a:buSzTx/>
              <a:buFontTx/>
              <a:buNone/>
              <a:tabLst/>
              <a:defRPr/>
            </a:pPr>
            <a:r>
              <a:rPr kumimoji="0" lang="en-US" sz="2800" b="1" i="0" u="none" strike="noStrike" kern="0" cap="none" spc="-60" normalizeH="0" baseline="0" noProof="0" dirty="0" smtClean="0">
                <a:ln>
                  <a:noFill/>
                </a:ln>
                <a:solidFill>
                  <a:sysClr val="window" lastClr="FFFFFF"/>
                </a:solidFill>
                <a:effectLst/>
                <a:uLnTx/>
                <a:uFillTx/>
                <a:latin typeface="Corbel"/>
                <a:ea typeface="+mn-ea"/>
                <a:cs typeface="+mn-cs"/>
              </a:rPr>
              <a:t>Key CRM Questions</a:t>
            </a:r>
            <a:r>
              <a:rPr kumimoji="0" lang="en-US" sz="2800" b="1" i="0" u="none" strike="noStrike" kern="0" cap="none" spc="-60" normalizeH="0" noProof="0" dirty="0" smtClean="0">
                <a:ln>
                  <a:noFill/>
                </a:ln>
                <a:solidFill>
                  <a:sysClr val="window" lastClr="FFFFFF"/>
                </a:solidFill>
                <a:effectLst/>
                <a:uLnTx/>
                <a:uFillTx/>
                <a:latin typeface="Corbel"/>
                <a:ea typeface="+mn-ea"/>
                <a:cs typeface="+mn-cs"/>
              </a:rPr>
              <a:t> – </a:t>
            </a:r>
            <a:r>
              <a:rPr lang="en-US" sz="2800" b="1" kern="0" spc="-60" dirty="0" smtClean="0">
                <a:solidFill>
                  <a:sysClr val="window" lastClr="FFFFFF"/>
                </a:solidFill>
                <a:latin typeface="Corbel"/>
              </a:rPr>
              <a:t>Child</a:t>
            </a:r>
            <a:r>
              <a:rPr kumimoji="0" lang="en-US" sz="2800" b="1" i="0" u="none" strike="noStrike" kern="0" cap="none" spc="-60" normalizeH="0" noProof="0" dirty="0" smtClean="0">
                <a:ln>
                  <a:noFill/>
                </a:ln>
                <a:solidFill>
                  <a:sysClr val="window" lastClr="FFFFFF"/>
                </a:solidFill>
                <a:effectLst/>
                <a:uLnTx/>
                <a:uFillTx/>
                <a:latin typeface="Corbel"/>
                <a:ea typeface="+mn-ea"/>
                <a:cs typeface="+mn-cs"/>
              </a:rPr>
              <a:t>Health</a:t>
            </a:r>
            <a:endParaRPr kumimoji="0" lang="en-GB" sz="2800" b="1" i="0" u="none" strike="noStrike" kern="0" cap="none" spc="-60" normalizeH="0" baseline="0" noProof="0" dirty="0">
              <a:ln>
                <a:noFill/>
              </a:ln>
              <a:solidFill>
                <a:sysClr val="window" lastClr="FFFFFF"/>
              </a:solidFill>
              <a:effectLst/>
              <a:uLnTx/>
              <a:uFillTx/>
              <a:latin typeface="Corbel"/>
              <a:ea typeface="+mn-ea"/>
              <a:cs typeface="+mn-cs"/>
            </a:endParaRPr>
          </a:p>
        </p:txBody>
      </p:sp>
    </p:spTree>
    <p:extLst>
      <p:ext uri="{BB962C8B-B14F-4D97-AF65-F5344CB8AC3E}">
        <p14:creationId xmlns:p14="http://schemas.microsoft.com/office/powerpoint/2010/main" val="178228773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Oval 66"/>
          <p:cNvSpPr/>
          <p:nvPr/>
        </p:nvSpPr>
        <p:spPr>
          <a:xfrm>
            <a:off x="3214691" y="2251081"/>
            <a:ext cx="5434012" cy="2530475"/>
          </a:xfrm>
          <a:prstGeom prst="ellipse">
            <a:avLst/>
          </a:prstGeom>
          <a:solidFill>
            <a:schemeClr val="tx1">
              <a:lumMod val="50000"/>
              <a:lumOff val="50000"/>
              <a:alpha val="74902"/>
            </a:schemeClr>
          </a:solidFill>
          <a:ln w="25400" cap="flat" cmpd="sng" algn="ctr">
            <a:solidFill>
              <a:sysClr val="window" lastClr="FFFFFF">
                <a:hueOff val="0"/>
                <a:satOff val="0"/>
                <a:lumOff val="0"/>
                <a:alphaOff val="0"/>
              </a:sysClr>
            </a:solidFill>
            <a:prstDash val="solid"/>
          </a:ln>
          <a:effectLst/>
        </p:spPr>
      </p:sp>
      <p:grpSp>
        <p:nvGrpSpPr>
          <p:cNvPr id="2" name="Group 48"/>
          <p:cNvGrpSpPr/>
          <p:nvPr/>
        </p:nvGrpSpPr>
        <p:grpSpPr>
          <a:xfrm>
            <a:off x="4670407" y="1219212"/>
            <a:ext cx="2716288" cy="1265281"/>
            <a:chOff x="3729955" y="601"/>
            <a:chExt cx="1684088" cy="1684088"/>
          </a:xfrm>
          <a:solidFill>
            <a:schemeClr val="accent3"/>
          </a:solidFill>
        </p:grpSpPr>
        <p:sp>
          <p:nvSpPr>
            <p:cNvPr id="65" name="Oval 64"/>
            <p:cNvSpPr/>
            <p:nvPr/>
          </p:nvSpPr>
          <p:spPr>
            <a:xfrm>
              <a:off x="3729955" y="601"/>
              <a:ext cx="1684088" cy="1684088"/>
            </a:xfrm>
            <a:prstGeom prst="ellipse">
              <a:avLst/>
            </a:prstGeom>
            <a:grpFill/>
            <a:ln w="25400" cap="flat" cmpd="sng" algn="ctr">
              <a:solidFill>
                <a:sysClr val="window" lastClr="FFFFFF">
                  <a:hueOff val="0"/>
                  <a:satOff val="0"/>
                  <a:lumOff val="0"/>
                  <a:alphaOff val="0"/>
                </a:sysClr>
              </a:solidFill>
              <a:prstDash val="solid"/>
            </a:ln>
            <a:effectLst/>
          </p:spPr>
        </p:sp>
        <p:sp>
          <p:nvSpPr>
            <p:cNvPr id="66" name="Oval 6"/>
            <p:cNvSpPr/>
            <p:nvPr/>
          </p:nvSpPr>
          <p:spPr>
            <a:xfrm>
              <a:off x="3976584" y="247230"/>
              <a:ext cx="1190830" cy="1190830"/>
            </a:xfrm>
            <a:prstGeom prst="rect">
              <a:avLst/>
            </a:prstGeom>
            <a:grpFill/>
            <a:ln>
              <a:noFill/>
            </a:ln>
            <a:effectLst/>
          </p:spPr>
          <p:txBody>
            <a:bodyPr lIns="22860" tIns="22860" rIns="22860" bIns="22860" spcCol="1270" anchor="ctr"/>
            <a:lstStyle/>
            <a:p>
              <a:pPr algn="ctr">
                <a:lnSpc>
                  <a:spcPct val="106000"/>
                </a:lnSpc>
                <a:buClr>
                  <a:prstClr val="black"/>
                </a:buClr>
                <a:defRPr/>
              </a:pPr>
              <a:r>
                <a:rPr lang="en-GB" b="1" dirty="0">
                  <a:solidFill>
                    <a:srgbClr val="002060"/>
                  </a:solidFill>
                  <a:latin typeface="Calibri Light"/>
                </a:rPr>
                <a:t>Healthy Lifestyle</a:t>
              </a:r>
            </a:p>
          </p:txBody>
        </p:sp>
      </p:grpSp>
      <p:grpSp>
        <p:nvGrpSpPr>
          <p:cNvPr id="4" name="Group 49"/>
          <p:cNvGrpSpPr/>
          <p:nvPr/>
        </p:nvGrpSpPr>
        <p:grpSpPr>
          <a:xfrm>
            <a:off x="7442663" y="2145044"/>
            <a:ext cx="2716288" cy="1265281"/>
            <a:chOff x="5629545" y="1097330"/>
            <a:chExt cx="1684088" cy="1684088"/>
          </a:xfrm>
          <a:solidFill>
            <a:schemeClr val="accent4">
              <a:lumMod val="40000"/>
              <a:lumOff val="60000"/>
            </a:schemeClr>
          </a:solidFill>
        </p:grpSpPr>
        <p:sp>
          <p:nvSpPr>
            <p:cNvPr id="63" name="Oval 62"/>
            <p:cNvSpPr/>
            <p:nvPr/>
          </p:nvSpPr>
          <p:spPr>
            <a:xfrm>
              <a:off x="5629545" y="1097330"/>
              <a:ext cx="1684088" cy="1684088"/>
            </a:xfrm>
            <a:prstGeom prst="ellipse">
              <a:avLst/>
            </a:prstGeom>
            <a:grpFill/>
            <a:ln w="25400" cap="flat" cmpd="sng" algn="ctr">
              <a:solidFill>
                <a:sysClr val="window" lastClr="FFFFFF">
                  <a:hueOff val="0"/>
                  <a:satOff val="0"/>
                  <a:lumOff val="0"/>
                  <a:alphaOff val="0"/>
                </a:sysClr>
              </a:solidFill>
              <a:prstDash val="solid"/>
            </a:ln>
            <a:effectLst/>
          </p:spPr>
        </p:sp>
        <p:sp>
          <p:nvSpPr>
            <p:cNvPr id="64" name="Oval 8"/>
            <p:cNvSpPr/>
            <p:nvPr/>
          </p:nvSpPr>
          <p:spPr>
            <a:xfrm>
              <a:off x="5876174" y="1343959"/>
              <a:ext cx="1190830" cy="1190830"/>
            </a:xfrm>
            <a:prstGeom prst="rect">
              <a:avLst/>
            </a:prstGeom>
            <a:noFill/>
            <a:ln>
              <a:noFill/>
            </a:ln>
            <a:effectLst/>
          </p:spPr>
          <p:txBody>
            <a:bodyPr lIns="22860" tIns="22860" rIns="22860" bIns="22860" spcCol="1270" anchor="ctr"/>
            <a:lstStyle/>
            <a:p>
              <a:pPr algn="ctr">
                <a:lnSpc>
                  <a:spcPct val="106000"/>
                </a:lnSpc>
                <a:buClr>
                  <a:prstClr val="black"/>
                </a:buClr>
                <a:defRPr/>
              </a:pPr>
              <a:r>
                <a:rPr lang="en-GB" b="1" dirty="0">
                  <a:solidFill>
                    <a:srgbClr val="002060"/>
                  </a:solidFill>
                  <a:latin typeface="Calibri Light"/>
                </a:rPr>
                <a:t>Violence free living</a:t>
              </a:r>
            </a:p>
          </p:txBody>
        </p:sp>
      </p:grpSp>
      <p:grpSp>
        <p:nvGrpSpPr>
          <p:cNvPr id="5" name="Group 50"/>
          <p:cNvGrpSpPr/>
          <p:nvPr/>
        </p:nvGrpSpPr>
        <p:grpSpPr>
          <a:xfrm>
            <a:off x="7341089" y="3676299"/>
            <a:ext cx="2716288" cy="1265281"/>
            <a:chOff x="5629545" y="3290787"/>
            <a:chExt cx="1684088" cy="1684088"/>
          </a:xfrm>
          <a:solidFill>
            <a:srgbClr val="FF9966"/>
          </a:solidFill>
        </p:grpSpPr>
        <p:sp>
          <p:nvSpPr>
            <p:cNvPr id="61" name="Oval 60"/>
            <p:cNvSpPr/>
            <p:nvPr/>
          </p:nvSpPr>
          <p:spPr>
            <a:xfrm>
              <a:off x="5629545" y="3290787"/>
              <a:ext cx="1684088" cy="1684088"/>
            </a:xfrm>
            <a:prstGeom prst="ellipse">
              <a:avLst/>
            </a:prstGeom>
            <a:grpFill/>
            <a:ln w="25400" cap="flat" cmpd="sng" algn="ctr">
              <a:solidFill>
                <a:sysClr val="window" lastClr="FFFFFF">
                  <a:hueOff val="0"/>
                  <a:satOff val="0"/>
                  <a:lumOff val="0"/>
                  <a:alphaOff val="0"/>
                </a:sysClr>
              </a:solidFill>
              <a:prstDash val="solid"/>
            </a:ln>
            <a:effectLst/>
          </p:spPr>
        </p:sp>
        <p:sp>
          <p:nvSpPr>
            <p:cNvPr id="62" name="Oval 10"/>
            <p:cNvSpPr/>
            <p:nvPr/>
          </p:nvSpPr>
          <p:spPr>
            <a:xfrm>
              <a:off x="5876174" y="3537416"/>
              <a:ext cx="1190830" cy="1190830"/>
            </a:xfrm>
            <a:prstGeom prst="rect">
              <a:avLst/>
            </a:prstGeom>
            <a:grpFill/>
            <a:ln>
              <a:noFill/>
            </a:ln>
            <a:effectLst/>
          </p:spPr>
          <p:txBody>
            <a:bodyPr lIns="22860" tIns="22860" rIns="22860" bIns="22860" spcCol="1270" anchor="ctr"/>
            <a:lstStyle/>
            <a:p>
              <a:pPr algn="ctr">
                <a:lnSpc>
                  <a:spcPct val="106000"/>
                </a:lnSpc>
                <a:buClr>
                  <a:prstClr val="black"/>
                </a:buClr>
                <a:defRPr/>
              </a:pPr>
              <a:r>
                <a:rPr lang="en-GB" b="1" dirty="0">
                  <a:solidFill>
                    <a:srgbClr val="002060"/>
                  </a:solidFill>
                  <a:latin typeface="Calibri Light"/>
                </a:rPr>
                <a:t>Improved nutritional status</a:t>
              </a:r>
            </a:p>
          </p:txBody>
        </p:sp>
      </p:grpSp>
      <p:grpSp>
        <p:nvGrpSpPr>
          <p:cNvPr id="6" name="Group 51"/>
          <p:cNvGrpSpPr/>
          <p:nvPr/>
        </p:nvGrpSpPr>
        <p:grpSpPr>
          <a:xfrm>
            <a:off x="4573485" y="4449732"/>
            <a:ext cx="2716288" cy="1265281"/>
            <a:chOff x="3729955" y="4286574"/>
            <a:chExt cx="1684088" cy="1684088"/>
          </a:xfrm>
          <a:solidFill>
            <a:schemeClr val="accent3"/>
          </a:solidFill>
        </p:grpSpPr>
        <p:sp>
          <p:nvSpPr>
            <p:cNvPr id="59" name="Oval 58"/>
            <p:cNvSpPr/>
            <p:nvPr/>
          </p:nvSpPr>
          <p:spPr>
            <a:xfrm>
              <a:off x="3729955" y="4286574"/>
              <a:ext cx="1684088" cy="1684088"/>
            </a:xfrm>
            <a:prstGeom prst="ellipse">
              <a:avLst/>
            </a:prstGeom>
            <a:grpFill/>
            <a:ln w="25400" cap="flat" cmpd="sng" algn="ctr">
              <a:solidFill>
                <a:sysClr val="window" lastClr="FFFFFF">
                  <a:hueOff val="0"/>
                  <a:satOff val="0"/>
                  <a:lumOff val="0"/>
                  <a:alphaOff val="0"/>
                </a:sysClr>
              </a:solidFill>
              <a:prstDash val="solid"/>
            </a:ln>
            <a:effectLst/>
          </p:spPr>
        </p:sp>
        <p:sp>
          <p:nvSpPr>
            <p:cNvPr id="60" name="Oval 12"/>
            <p:cNvSpPr/>
            <p:nvPr/>
          </p:nvSpPr>
          <p:spPr>
            <a:xfrm>
              <a:off x="3976584" y="4634146"/>
              <a:ext cx="1250920" cy="990265"/>
            </a:xfrm>
            <a:prstGeom prst="rect">
              <a:avLst/>
            </a:prstGeom>
            <a:grpFill/>
            <a:ln>
              <a:noFill/>
            </a:ln>
            <a:effectLst/>
          </p:spPr>
          <p:txBody>
            <a:bodyPr lIns="22860" tIns="22860" rIns="22860" bIns="22860" spcCol="1270" anchor="ctr"/>
            <a:lstStyle/>
            <a:p>
              <a:pPr algn="ctr">
                <a:lnSpc>
                  <a:spcPct val="106000"/>
                </a:lnSpc>
                <a:buClr>
                  <a:prstClr val="black"/>
                </a:buClr>
                <a:defRPr/>
              </a:pPr>
              <a:r>
                <a:rPr lang="en-GB" b="1" dirty="0">
                  <a:solidFill>
                    <a:srgbClr val="002060"/>
                  </a:solidFill>
                  <a:latin typeface="Calibri Light"/>
                </a:rPr>
                <a:t>Substance misuse prevention</a:t>
              </a:r>
            </a:p>
          </p:txBody>
        </p:sp>
      </p:grpSp>
      <p:grpSp>
        <p:nvGrpSpPr>
          <p:cNvPr id="7" name="Group 52"/>
          <p:cNvGrpSpPr/>
          <p:nvPr/>
        </p:nvGrpSpPr>
        <p:grpSpPr>
          <a:xfrm>
            <a:off x="1754536" y="3561202"/>
            <a:ext cx="2716288" cy="1391809"/>
            <a:chOff x="1924894" y="3108761"/>
            <a:chExt cx="1684088" cy="1684088"/>
          </a:xfrm>
          <a:solidFill>
            <a:schemeClr val="accent4">
              <a:lumMod val="40000"/>
              <a:lumOff val="60000"/>
            </a:schemeClr>
          </a:solidFill>
        </p:grpSpPr>
        <p:sp>
          <p:nvSpPr>
            <p:cNvPr id="57" name="Oval 56"/>
            <p:cNvSpPr/>
            <p:nvPr/>
          </p:nvSpPr>
          <p:spPr>
            <a:xfrm>
              <a:off x="1924894" y="3108761"/>
              <a:ext cx="1684088" cy="1684088"/>
            </a:xfrm>
            <a:prstGeom prst="ellipse">
              <a:avLst/>
            </a:prstGeom>
            <a:grpFill/>
            <a:ln w="25400" cap="flat" cmpd="sng" algn="ctr">
              <a:solidFill>
                <a:sysClr val="window" lastClr="FFFFFF">
                  <a:hueOff val="0"/>
                  <a:satOff val="0"/>
                  <a:lumOff val="0"/>
                  <a:alphaOff val="0"/>
                </a:sysClr>
              </a:solidFill>
              <a:prstDash val="solid"/>
            </a:ln>
            <a:effectLst/>
          </p:spPr>
        </p:sp>
        <p:sp>
          <p:nvSpPr>
            <p:cNvPr id="58" name="Oval 14"/>
            <p:cNvSpPr/>
            <p:nvPr/>
          </p:nvSpPr>
          <p:spPr>
            <a:xfrm>
              <a:off x="2077576" y="3426718"/>
              <a:ext cx="1272258" cy="1111607"/>
            </a:xfrm>
            <a:prstGeom prst="rect">
              <a:avLst/>
            </a:prstGeom>
            <a:noFill/>
            <a:ln>
              <a:noFill/>
            </a:ln>
            <a:effectLst/>
          </p:spPr>
          <p:txBody>
            <a:bodyPr lIns="22860" tIns="22860" rIns="22860" bIns="22860" spcCol="1270" anchor="ctr"/>
            <a:lstStyle/>
            <a:p>
              <a:pPr algn="ctr">
                <a:lnSpc>
                  <a:spcPct val="106000"/>
                </a:lnSpc>
                <a:buClr>
                  <a:prstClr val="black"/>
                </a:buClr>
                <a:defRPr/>
              </a:pPr>
              <a:r>
                <a:rPr lang="en-GB" b="1" dirty="0">
                  <a:solidFill>
                    <a:srgbClr val="002060"/>
                  </a:solidFill>
                  <a:latin typeface="Calibri Light"/>
                </a:rPr>
                <a:t>Reproductive and Sexual Health</a:t>
              </a:r>
            </a:p>
          </p:txBody>
        </p:sp>
      </p:grpSp>
      <p:grpSp>
        <p:nvGrpSpPr>
          <p:cNvPr id="8" name="Group 53"/>
          <p:cNvGrpSpPr/>
          <p:nvPr/>
        </p:nvGrpSpPr>
        <p:grpSpPr>
          <a:xfrm>
            <a:off x="1829917" y="2022763"/>
            <a:ext cx="2716288" cy="1265281"/>
            <a:chOff x="1830365" y="1097330"/>
            <a:chExt cx="1684088" cy="1684088"/>
          </a:xfrm>
          <a:solidFill>
            <a:srgbClr val="FF9966"/>
          </a:solidFill>
        </p:grpSpPr>
        <p:sp>
          <p:nvSpPr>
            <p:cNvPr id="55" name="Oval 54"/>
            <p:cNvSpPr/>
            <p:nvPr/>
          </p:nvSpPr>
          <p:spPr>
            <a:xfrm>
              <a:off x="1830365" y="1097330"/>
              <a:ext cx="1684088" cy="1684088"/>
            </a:xfrm>
            <a:prstGeom prst="ellipse">
              <a:avLst/>
            </a:prstGeom>
            <a:grpFill/>
            <a:ln w="25400" cap="flat" cmpd="sng" algn="ctr">
              <a:solidFill>
                <a:sysClr val="window" lastClr="FFFFFF">
                  <a:hueOff val="0"/>
                  <a:satOff val="0"/>
                  <a:lumOff val="0"/>
                  <a:alphaOff val="0"/>
                </a:sysClr>
              </a:solidFill>
              <a:prstDash val="solid"/>
            </a:ln>
            <a:effectLst/>
          </p:spPr>
        </p:sp>
        <p:sp>
          <p:nvSpPr>
            <p:cNvPr id="56" name="Oval 16"/>
            <p:cNvSpPr/>
            <p:nvPr/>
          </p:nvSpPr>
          <p:spPr>
            <a:xfrm>
              <a:off x="2076994" y="1343959"/>
              <a:ext cx="1190830" cy="1190830"/>
            </a:xfrm>
            <a:prstGeom prst="rect">
              <a:avLst/>
            </a:prstGeom>
            <a:grpFill/>
            <a:ln>
              <a:noFill/>
            </a:ln>
            <a:effectLst/>
          </p:spPr>
          <p:txBody>
            <a:bodyPr lIns="22860" tIns="22860" rIns="22860" bIns="22860" spcCol="1270" anchor="ctr"/>
            <a:lstStyle/>
            <a:p>
              <a:pPr algn="ctr">
                <a:lnSpc>
                  <a:spcPct val="106000"/>
                </a:lnSpc>
                <a:buClr>
                  <a:prstClr val="black"/>
                </a:buClr>
                <a:buFont typeface="Wingdings 2" pitchFamily="18" charset="2"/>
                <a:buNone/>
                <a:defRPr/>
              </a:pPr>
              <a:r>
                <a:rPr lang="en-GB" b="1" dirty="0">
                  <a:solidFill>
                    <a:srgbClr val="002060"/>
                  </a:solidFill>
                  <a:latin typeface="Calibri Light"/>
                </a:rPr>
                <a:t>Mental and Emotional Well Being</a:t>
              </a:r>
            </a:p>
          </p:txBody>
        </p:sp>
      </p:grpSp>
      <p:sp>
        <p:nvSpPr>
          <p:cNvPr id="3" name="Rectangle 2"/>
          <p:cNvSpPr/>
          <p:nvPr/>
        </p:nvSpPr>
        <p:spPr>
          <a:xfrm>
            <a:off x="4791803" y="3227388"/>
            <a:ext cx="2279791" cy="400110"/>
          </a:xfrm>
          <a:prstGeom prst="rect">
            <a:avLst/>
          </a:prstGeom>
        </p:spPr>
        <p:txBody>
          <a:bodyPr wrap="none">
            <a:spAutoFit/>
          </a:bodyPr>
          <a:lstStyle/>
          <a:p>
            <a:pPr algn="ctr">
              <a:defRPr/>
            </a:pPr>
            <a:r>
              <a:rPr lang="en-US" sz="2000" b="1" dirty="0">
                <a:solidFill>
                  <a:prstClr val="white"/>
                </a:solidFill>
                <a:latin typeface="Calibri Light"/>
              </a:rPr>
              <a:t>RKSK Objectives</a:t>
            </a:r>
          </a:p>
        </p:txBody>
      </p:sp>
      <p:sp>
        <p:nvSpPr>
          <p:cNvPr id="40970" name="Title 4"/>
          <p:cNvSpPr>
            <a:spLocks noGrp="1"/>
          </p:cNvSpPr>
          <p:nvPr>
            <p:ph type="title"/>
          </p:nvPr>
        </p:nvSpPr>
        <p:spPr>
          <a:xfrm>
            <a:off x="193678" y="2"/>
            <a:ext cx="11852551" cy="993913"/>
          </a:xfrm>
        </p:spPr>
        <p:style>
          <a:lnRef idx="3">
            <a:schemeClr val="lt1"/>
          </a:lnRef>
          <a:fillRef idx="1">
            <a:schemeClr val="accent3"/>
          </a:fillRef>
          <a:effectRef idx="1">
            <a:schemeClr val="accent3"/>
          </a:effectRef>
          <a:fontRef idx="minor">
            <a:schemeClr val="lt1"/>
          </a:fontRef>
        </p:style>
        <p:txBody>
          <a:bodyPr vert="horz" lIns="91440" tIns="45720" rIns="91440" bIns="45720" rtlCol="0" anchor="ctr">
            <a:noAutofit/>
          </a:bodyPr>
          <a:lstStyle/>
          <a:p>
            <a:pPr algn="ctr"/>
            <a:r>
              <a:rPr lang="en-GB" altLang="en-US" sz="3600" b="1" spc="-60" dirty="0"/>
              <a:t>Rashtriya Kishor Swasthya Karyakram (RKSK)</a:t>
            </a:r>
            <a:r>
              <a:rPr lang="en-IN" altLang="en-US" sz="3600" b="1" spc="-60" dirty="0"/>
              <a:t> </a:t>
            </a:r>
          </a:p>
        </p:txBody>
      </p:sp>
      <p:sp>
        <p:nvSpPr>
          <p:cNvPr id="40971" name="Rectangle 1"/>
          <p:cNvSpPr>
            <a:spLocks noChangeArrowheads="1"/>
          </p:cNvSpPr>
          <p:nvPr/>
        </p:nvSpPr>
        <p:spPr bwMode="auto">
          <a:xfrm>
            <a:off x="193678" y="5867406"/>
            <a:ext cx="11852551"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138113">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lvl="1" algn="ctr" defTabSz="457200" eaLnBrk="0" fontAlgn="base" hangingPunct="0">
              <a:spcBef>
                <a:spcPct val="0"/>
              </a:spcBef>
              <a:spcAft>
                <a:spcPct val="0"/>
              </a:spcAft>
            </a:pPr>
            <a:r>
              <a:rPr lang="en-IN" altLang="en-US" sz="2400" b="1" dirty="0">
                <a:solidFill>
                  <a:prstClr val="black"/>
                </a:solidFill>
                <a:cs typeface="Times New Roman" panose="02020603050405020304" pitchFamily="18" charset="0"/>
              </a:rPr>
              <a:t>Being </a:t>
            </a:r>
            <a:r>
              <a:rPr lang="en-IN" altLang="en-US" sz="2400" b="1" dirty="0">
                <a:cs typeface="Times New Roman" panose="02020603050405020304" pitchFamily="18" charset="0"/>
              </a:rPr>
              <a:t>implemented to reach 253 millions adolescents (ages 10-19 years) </a:t>
            </a:r>
            <a:r>
              <a:rPr lang="en-IN" altLang="en-US" sz="2400" b="1" dirty="0">
                <a:solidFill>
                  <a:prstClr val="black"/>
                </a:solidFill>
                <a:cs typeface="Times New Roman" panose="02020603050405020304" pitchFamily="18" charset="0"/>
              </a:rPr>
              <a:t>in country in a phased manner</a:t>
            </a:r>
            <a:endParaRPr lang="en-US" sz="2400" dirty="0">
              <a:solidFill>
                <a:prstClr val="black"/>
              </a:solidFill>
            </a:endParaRPr>
          </a:p>
        </p:txBody>
      </p:sp>
    </p:spTree>
    <p:extLst>
      <p:ext uri="{BB962C8B-B14F-4D97-AF65-F5344CB8AC3E}">
        <p14:creationId xmlns:p14="http://schemas.microsoft.com/office/powerpoint/2010/main" val="36536477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3686"/>
            <a:ext cx="11887200" cy="563562"/>
          </a:xfrm>
        </p:spPr>
        <p:style>
          <a:lnRef idx="3">
            <a:schemeClr val="lt1"/>
          </a:lnRef>
          <a:fillRef idx="1">
            <a:schemeClr val="accent3"/>
          </a:fillRef>
          <a:effectRef idx="1">
            <a:schemeClr val="accent3"/>
          </a:effectRef>
          <a:fontRef idx="minor">
            <a:schemeClr val="lt1"/>
          </a:fontRef>
        </p:style>
        <p:txBody>
          <a:bodyPr vert="horz" lIns="91440" tIns="45720" rIns="91440" bIns="45720" rtlCol="0" anchor="ctr">
            <a:noAutofit/>
          </a:bodyPr>
          <a:lstStyle/>
          <a:p>
            <a:pPr algn="ctr"/>
            <a:r>
              <a:rPr lang="en-US" sz="3200" b="1" dirty="0">
                <a:solidFill>
                  <a:schemeClr val="lt1"/>
                </a:solidFill>
                <a:latin typeface="+mn-lt"/>
                <a:ea typeface="+mn-ea"/>
                <a:cs typeface="+mn-cs"/>
              </a:rPr>
              <a:t>Key </a:t>
            </a:r>
            <a:r>
              <a:rPr lang="en-US" sz="3200" b="1" dirty="0" smtClean="0">
                <a:solidFill>
                  <a:schemeClr val="lt1"/>
                </a:solidFill>
                <a:latin typeface="+mn-lt"/>
                <a:ea typeface="+mn-ea"/>
                <a:cs typeface="+mn-cs"/>
              </a:rPr>
              <a:t>Strategies– RMNCH+A</a:t>
            </a:r>
            <a:endParaRPr lang="en-US" sz="3200" b="1" dirty="0">
              <a:solidFill>
                <a:schemeClr val="lt1"/>
              </a:solidFill>
              <a:latin typeface="+mn-lt"/>
              <a:ea typeface="+mn-ea"/>
              <a:cs typeface="+mn-cs"/>
            </a:endParaRPr>
          </a:p>
        </p:txBody>
      </p:sp>
      <p:sp>
        <p:nvSpPr>
          <p:cNvPr id="11" name="Rectangle 10"/>
          <p:cNvSpPr/>
          <p:nvPr/>
        </p:nvSpPr>
        <p:spPr>
          <a:xfrm>
            <a:off x="1" y="2502663"/>
            <a:ext cx="8543499" cy="2062103"/>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342900" lvl="1" indent="-342900" algn="just" defTabSz="457200" eaLnBrk="0" fontAlgn="base" hangingPunct="0">
              <a:spcBef>
                <a:spcPct val="0"/>
              </a:spcBef>
              <a:spcAft>
                <a:spcPct val="0"/>
              </a:spcAft>
              <a:buFont typeface="Arial" panose="020B0604020202020204" pitchFamily="34" charset="0"/>
              <a:buChar char="•"/>
            </a:pPr>
            <a:r>
              <a:rPr lang="en-IN" altLang="en-US" sz="3200" b="1" dirty="0" smtClean="0">
                <a:solidFill>
                  <a:prstClr val="black"/>
                </a:solidFill>
                <a:cs typeface="Arial" charset="0"/>
              </a:rPr>
              <a:t>Adolescent </a:t>
            </a:r>
            <a:r>
              <a:rPr lang="en-IN" altLang="en-US" sz="3200" b="1" dirty="0">
                <a:solidFill>
                  <a:prstClr val="black"/>
                </a:solidFill>
                <a:cs typeface="Arial" charset="0"/>
              </a:rPr>
              <a:t>Friendly Health Clinics  (AFHCs</a:t>
            </a:r>
            <a:r>
              <a:rPr lang="en-IN" altLang="en-US" sz="3200" b="1" dirty="0" smtClean="0">
                <a:solidFill>
                  <a:prstClr val="black"/>
                </a:solidFill>
                <a:cs typeface="Arial" charset="0"/>
              </a:rPr>
              <a:t>)</a:t>
            </a:r>
            <a:endParaRPr lang="en-IN" altLang="en-US" sz="3200" b="1" dirty="0" smtClean="0">
              <a:solidFill>
                <a:srgbClr val="C00000"/>
              </a:solidFill>
              <a:cs typeface="Arial" charset="0"/>
            </a:endParaRPr>
          </a:p>
          <a:p>
            <a:pPr marL="342900" lvl="1" indent="-342900" algn="just" defTabSz="457200" eaLnBrk="0" fontAlgn="base" hangingPunct="0">
              <a:spcBef>
                <a:spcPct val="0"/>
              </a:spcBef>
              <a:spcAft>
                <a:spcPct val="0"/>
              </a:spcAft>
              <a:buFont typeface="Arial" panose="020B0604020202020204" pitchFamily="34" charset="0"/>
              <a:buChar char="•"/>
            </a:pPr>
            <a:r>
              <a:rPr lang="en-US" sz="3200" b="1" dirty="0" smtClean="0">
                <a:solidFill>
                  <a:prstClr val="black"/>
                </a:solidFill>
                <a:cs typeface="Arial" charset="0"/>
              </a:rPr>
              <a:t>Weekly </a:t>
            </a:r>
            <a:r>
              <a:rPr lang="en-US" sz="3200" b="1" dirty="0">
                <a:solidFill>
                  <a:prstClr val="black"/>
                </a:solidFill>
                <a:cs typeface="Arial" charset="0"/>
              </a:rPr>
              <a:t>Iron Folic Acid Supplementation (</a:t>
            </a:r>
            <a:r>
              <a:rPr lang="en-US" sz="3200" b="1" dirty="0" smtClean="0">
                <a:solidFill>
                  <a:prstClr val="black"/>
                </a:solidFill>
                <a:cs typeface="Arial" charset="0"/>
              </a:rPr>
              <a:t>WIFS)</a:t>
            </a:r>
            <a:endParaRPr lang="en-US" sz="3200" b="1" dirty="0" smtClean="0">
              <a:solidFill>
                <a:srgbClr val="C00000"/>
              </a:solidFill>
              <a:cs typeface="Arial" charset="0"/>
            </a:endParaRPr>
          </a:p>
          <a:p>
            <a:pPr marL="342900" lvl="1" indent="-342900" algn="just" defTabSz="457200" eaLnBrk="0" fontAlgn="base" hangingPunct="0">
              <a:spcBef>
                <a:spcPct val="0"/>
              </a:spcBef>
              <a:spcAft>
                <a:spcPct val="0"/>
              </a:spcAft>
              <a:buFont typeface="Arial" panose="020B0604020202020204" pitchFamily="34" charset="0"/>
              <a:buChar char="•"/>
            </a:pPr>
            <a:r>
              <a:rPr lang="en-IN" altLang="en-US" sz="3200" b="1" dirty="0" smtClean="0">
                <a:solidFill>
                  <a:prstClr val="black"/>
                </a:solidFill>
                <a:cs typeface="Arial" charset="0"/>
              </a:rPr>
              <a:t>Menstrual </a:t>
            </a:r>
            <a:r>
              <a:rPr lang="en-IN" altLang="en-US" sz="3200" b="1" dirty="0">
                <a:solidFill>
                  <a:prstClr val="black"/>
                </a:solidFill>
                <a:cs typeface="Arial" charset="0"/>
              </a:rPr>
              <a:t>Hygiene Scheme (</a:t>
            </a:r>
            <a:r>
              <a:rPr lang="en-IN" altLang="en-US" sz="3200" b="1" dirty="0" smtClean="0">
                <a:solidFill>
                  <a:prstClr val="black"/>
                </a:solidFill>
                <a:cs typeface="Arial" charset="0"/>
              </a:rPr>
              <a:t>MHS) </a:t>
            </a:r>
            <a:endParaRPr lang="en-US" altLang="en-US" sz="3200" b="1" dirty="0">
              <a:solidFill>
                <a:srgbClr val="C00000"/>
              </a:solidFill>
              <a:cs typeface="Arial" charset="0"/>
            </a:endParaRPr>
          </a:p>
          <a:p>
            <a:pPr marL="342900" lvl="1" indent="-342900" algn="just" defTabSz="457200" eaLnBrk="0" fontAlgn="base" hangingPunct="0">
              <a:spcBef>
                <a:spcPct val="0"/>
              </a:spcBef>
              <a:spcAft>
                <a:spcPct val="0"/>
              </a:spcAft>
              <a:buFont typeface="Arial" panose="020B0604020202020204" pitchFamily="34" charset="0"/>
              <a:buChar char="•"/>
            </a:pPr>
            <a:r>
              <a:rPr lang="en-US" sz="3200" b="1" dirty="0" smtClean="0">
                <a:solidFill>
                  <a:prstClr val="black"/>
                </a:solidFill>
                <a:cs typeface="Arial" charset="0"/>
              </a:rPr>
              <a:t>Peer Educator Programme</a:t>
            </a:r>
            <a:endParaRPr lang="en-US" sz="3200" dirty="0" smtClean="0">
              <a:solidFill>
                <a:prstClr val="black"/>
              </a:solidFill>
            </a:endParaRPr>
          </a:p>
        </p:txBody>
      </p:sp>
      <p:sp>
        <p:nvSpPr>
          <p:cNvPr id="6" name="Rectangle 5"/>
          <p:cNvSpPr/>
          <p:nvPr/>
        </p:nvSpPr>
        <p:spPr>
          <a:xfrm>
            <a:off x="0" y="1158331"/>
            <a:ext cx="12192000" cy="646331"/>
          </a:xfrm>
          <a:prstGeom prst="rect">
            <a:avLst/>
          </a:prstGeom>
          <a:ln>
            <a:noFill/>
          </a:ln>
        </p:spPr>
        <p:style>
          <a:lnRef idx="2">
            <a:schemeClr val="accent3"/>
          </a:lnRef>
          <a:fillRef idx="1">
            <a:schemeClr val="lt1"/>
          </a:fillRef>
          <a:effectRef idx="0">
            <a:schemeClr val="accent3"/>
          </a:effectRef>
          <a:fontRef idx="minor">
            <a:schemeClr val="dk1"/>
          </a:fontRef>
        </p:style>
        <p:txBody>
          <a:bodyPr wrap="square">
            <a:spAutoFit/>
          </a:bodyPr>
          <a:lstStyle/>
          <a:p>
            <a:pPr marL="0" lvl="1" algn="just" defTabSz="457200" eaLnBrk="0" fontAlgn="base" hangingPunct="0">
              <a:spcBef>
                <a:spcPct val="0"/>
              </a:spcBef>
              <a:spcAft>
                <a:spcPct val="0"/>
              </a:spcAft>
            </a:pPr>
            <a:r>
              <a:rPr lang="en-US" sz="3600" b="1" u="sng" dirty="0" smtClean="0">
                <a:solidFill>
                  <a:srgbClr val="C00000"/>
                </a:solidFill>
              </a:rPr>
              <a:t>Adolescent </a:t>
            </a:r>
            <a:r>
              <a:rPr lang="en-US" sz="3600" b="1" u="sng" dirty="0">
                <a:solidFill>
                  <a:srgbClr val="C00000"/>
                </a:solidFill>
              </a:rPr>
              <a:t>Health </a:t>
            </a:r>
            <a:endParaRPr lang="en-US" sz="3600" b="1" u="sng" dirty="0" smtClean="0">
              <a:solidFill>
                <a:srgbClr val="C00000"/>
              </a:solidFill>
              <a:hlinkClick r:id="" action="ppaction://noaction"/>
            </a:endParaRPr>
          </a:p>
        </p:txBody>
      </p:sp>
      <p:pic>
        <p:nvPicPr>
          <p:cNvPr id="7" name="Picture 2" descr="C:\Users\Manoj Jhalani\Downloads\FHI 12TH NOV 2013 68570.jpg"/>
          <p:cNvPicPr>
            <a:picLocks noChangeAspect="1" noChangeArrowheads="1"/>
          </p:cNvPicPr>
          <p:nvPr/>
        </p:nvPicPr>
        <p:blipFill>
          <a:blip r:embed="rId2" cstate="print">
            <a:extLst/>
          </a:blip>
          <a:srcRect/>
          <a:stretch>
            <a:fillRect/>
          </a:stretch>
        </p:blipFill>
        <p:spPr bwMode="auto">
          <a:xfrm>
            <a:off x="9041633" y="2232890"/>
            <a:ext cx="2955427" cy="26372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619389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idx="4294967295"/>
          </p:nvPr>
        </p:nvSpPr>
        <p:spPr>
          <a:xfrm>
            <a:off x="640453" y="377693"/>
            <a:ext cx="11067843" cy="676275"/>
          </a:xfrm>
        </p:spPr>
        <p:style>
          <a:lnRef idx="3">
            <a:schemeClr val="lt1"/>
          </a:lnRef>
          <a:fillRef idx="1">
            <a:schemeClr val="accent3"/>
          </a:fillRef>
          <a:effectRef idx="1">
            <a:schemeClr val="accent3"/>
          </a:effectRef>
          <a:fontRef idx="minor">
            <a:schemeClr val="lt1"/>
          </a:fontRef>
        </p:style>
        <p:txBody>
          <a:bodyPr vert="horz" lIns="91440" tIns="45720" rIns="91440" bIns="45720" rtlCol="0" anchor="ctr">
            <a:noAutofit/>
          </a:bodyPr>
          <a:lstStyle/>
          <a:p>
            <a:pPr algn="ctr"/>
            <a:r>
              <a:rPr lang="en-US" sz="3200" b="1" dirty="0">
                <a:solidFill>
                  <a:schemeClr val="lt1"/>
                </a:solidFill>
                <a:latin typeface="+mn-lt"/>
                <a:ea typeface="+mn-ea"/>
                <a:cs typeface="+mn-cs"/>
              </a:rPr>
              <a:t>Decline in Sex Ratio and PC&amp;PNDT Act </a:t>
            </a:r>
          </a:p>
        </p:txBody>
      </p:sp>
      <p:sp>
        <p:nvSpPr>
          <p:cNvPr id="4" name="Content Placeholder 3"/>
          <p:cNvSpPr>
            <a:spLocks noGrp="1"/>
          </p:cNvSpPr>
          <p:nvPr>
            <p:ph idx="4294967295"/>
          </p:nvPr>
        </p:nvSpPr>
        <p:spPr>
          <a:xfrm>
            <a:off x="1" y="1789043"/>
            <a:ext cx="9203635" cy="4094922"/>
          </a:xfrm>
        </p:spPr>
        <p:style>
          <a:lnRef idx="2">
            <a:schemeClr val="accent3"/>
          </a:lnRef>
          <a:fillRef idx="1">
            <a:schemeClr val="lt1"/>
          </a:fillRef>
          <a:effectRef idx="0">
            <a:schemeClr val="accent3"/>
          </a:effectRef>
          <a:fontRef idx="minor">
            <a:schemeClr val="dk1"/>
          </a:fontRef>
        </p:style>
        <p:txBody>
          <a:bodyPr rtlCol="0">
            <a:noAutofit/>
          </a:bodyPr>
          <a:lstStyle/>
          <a:p>
            <a:pPr algn="just">
              <a:buFont typeface="Arial" pitchFamily="34" charset="0"/>
              <a:buChar char="•"/>
              <a:defRPr/>
            </a:pPr>
            <a:r>
              <a:rPr lang="en-US" sz="2400" b="1" dirty="0">
                <a:solidFill>
                  <a:schemeClr val="tx1"/>
                </a:solidFill>
              </a:rPr>
              <a:t>The Pre-conception and Pre-natal Diagnostic techniques (Prohibition of Sex Selection) Act, 1994 </a:t>
            </a:r>
            <a:r>
              <a:rPr lang="en-US" sz="2400" b="1" u="sng" dirty="0">
                <a:solidFill>
                  <a:schemeClr val="tx1"/>
                </a:solidFill>
              </a:rPr>
              <a:t>(PC&amp; PNDT Act</a:t>
            </a:r>
            <a:r>
              <a:rPr lang="en-US" sz="2400" b="1" dirty="0">
                <a:solidFill>
                  <a:schemeClr val="tx1"/>
                </a:solidFill>
              </a:rPr>
              <a:t>) was enacted in 1996 and further amended in </a:t>
            </a:r>
            <a:r>
              <a:rPr lang="en-US" sz="2400" b="1" dirty="0" smtClean="0">
                <a:solidFill>
                  <a:schemeClr val="tx1"/>
                </a:solidFill>
              </a:rPr>
              <a:t>2003</a:t>
            </a:r>
            <a:endParaRPr lang="en-US" sz="2400" b="1" dirty="0">
              <a:solidFill>
                <a:schemeClr val="tx1"/>
              </a:solidFill>
            </a:endParaRPr>
          </a:p>
          <a:p>
            <a:pPr algn="just">
              <a:buFont typeface="Arial" pitchFamily="34" charset="0"/>
              <a:buChar char="•"/>
              <a:defRPr/>
            </a:pPr>
            <a:r>
              <a:rPr lang="en-US" sz="2400" b="1" u="sng" dirty="0">
                <a:solidFill>
                  <a:schemeClr val="tx1"/>
                </a:solidFill>
              </a:rPr>
              <a:t>Prohibits</a:t>
            </a:r>
            <a:r>
              <a:rPr lang="en-US" sz="2400" b="1" dirty="0">
                <a:solidFill>
                  <a:schemeClr val="tx1"/>
                </a:solidFill>
              </a:rPr>
              <a:t> sex selection before and after conception and imposes penalty.  </a:t>
            </a:r>
          </a:p>
          <a:p>
            <a:pPr algn="just">
              <a:buFont typeface="Arial" pitchFamily="34" charset="0"/>
              <a:buChar char="•"/>
              <a:defRPr/>
            </a:pPr>
            <a:r>
              <a:rPr lang="en-US" sz="2400" b="1" dirty="0">
                <a:solidFill>
                  <a:schemeClr val="tx1"/>
                </a:solidFill>
              </a:rPr>
              <a:t>Policy making bodies both at national and state levels-(Central/ State Supervisory Boards</a:t>
            </a:r>
            <a:r>
              <a:rPr lang="en-US" sz="2400" b="1" dirty="0" smtClean="0">
                <a:solidFill>
                  <a:schemeClr val="tx1"/>
                </a:solidFill>
              </a:rPr>
              <a:t>)</a:t>
            </a:r>
            <a:endParaRPr lang="en-US" sz="2400" b="1" dirty="0">
              <a:solidFill>
                <a:schemeClr val="tx1"/>
              </a:solidFill>
            </a:endParaRPr>
          </a:p>
          <a:p>
            <a:pPr algn="just">
              <a:buFont typeface="Arial" pitchFamily="34" charset="0"/>
              <a:buChar char="•"/>
              <a:defRPr/>
            </a:pPr>
            <a:r>
              <a:rPr lang="en-US" sz="2400" b="1" dirty="0">
                <a:solidFill>
                  <a:schemeClr val="tx1"/>
                </a:solidFill>
              </a:rPr>
              <a:t>Implementation lies with the States though State and District Appropriate Authorities assisted by Advisory Committees </a:t>
            </a:r>
          </a:p>
        </p:txBody>
      </p:sp>
      <p:sp>
        <p:nvSpPr>
          <p:cNvPr id="5" name="Rectangle 4"/>
          <p:cNvSpPr/>
          <p:nvPr/>
        </p:nvSpPr>
        <p:spPr>
          <a:xfrm>
            <a:off x="9660837" y="2717640"/>
            <a:ext cx="2166731" cy="1794731"/>
          </a:xfrm>
          <a:prstGeom prst="rect">
            <a:avLst/>
          </a:prstGeom>
          <a:blipFill rotWithShape="1">
            <a:blip r:embed="rId2"/>
            <a:stretch>
              <a:fillRect/>
            </a:stretch>
          </a:blipFill>
        </p:spPr>
        <p:style>
          <a:lnRef idx="2">
            <a:schemeClr val="accent3">
              <a:shade val="80000"/>
              <a:hueOff val="0"/>
              <a:satOff val="0"/>
              <a:lumOff val="0"/>
              <a:alphaOff val="0"/>
            </a:schemeClr>
          </a:lnRef>
          <a:fillRef idx="1">
            <a:scrgbClr r="0" g="0" b="0"/>
          </a:fillRef>
          <a:effectRef idx="0">
            <a:schemeClr val="accent3">
              <a:tint val="4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6174056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54" y="-73879"/>
            <a:ext cx="12201112" cy="530225"/>
          </a:xfrm>
        </p:spPr>
        <p:style>
          <a:lnRef idx="2">
            <a:schemeClr val="accent3">
              <a:shade val="50000"/>
            </a:schemeClr>
          </a:lnRef>
          <a:fillRef idx="1">
            <a:schemeClr val="accent3"/>
          </a:fillRef>
          <a:effectRef idx="0">
            <a:schemeClr val="accent3"/>
          </a:effectRef>
          <a:fontRef idx="minor">
            <a:schemeClr val="lt1"/>
          </a:fontRef>
        </p:style>
        <p:txBody>
          <a:bodyPr>
            <a:noAutofit/>
          </a:bodyPr>
          <a:lstStyle/>
          <a:p>
            <a:pPr algn="ctr" eaLnBrk="1" fontAlgn="auto" hangingPunct="1">
              <a:spcAft>
                <a:spcPts val="0"/>
              </a:spcAft>
              <a:defRPr/>
            </a:pPr>
            <a:r>
              <a:rPr lang="en-US" b="1" dirty="0" smtClean="0">
                <a:solidFill>
                  <a:schemeClr val="tx1"/>
                </a:solidFill>
                <a:latin typeface="+mj-lt"/>
              </a:rPr>
              <a:t>IT INITIATIVES</a:t>
            </a:r>
            <a:endParaRPr lang="en-US" b="1" dirty="0">
              <a:solidFill>
                <a:schemeClr val="tx1"/>
              </a:solidFill>
              <a:latin typeface="+mj-lt"/>
            </a:endParaRPr>
          </a:p>
        </p:txBody>
      </p:sp>
      <p:sp>
        <p:nvSpPr>
          <p:cNvPr id="5" name="Rounded Rectangle 4"/>
          <p:cNvSpPr/>
          <p:nvPr/>
        </p:nvSpPr>
        <p:spPr>
          <a:xfrm>
            <a:off x="-119288" y="1843216"/>
            <a:ext cx="6558206" cy="2472034"/>
          </a:xfrm>
          <a:prstGeom prst="roundRect">
            <a:avLst/>
          </a:prstGeom>
          <a:noFill/>
          <a:ln w="57150">
            <a:noFill/>
          </a:ln>
        </p:spPr>
        <p:style>
          <a:lnRef idx="2">
            <a:schemeClr val="accent1"/>
          </a:lnRef>
          <a:fillRef idx="1">
            <a:schemeClr val="lt1"/>
          </a:fillRef>
          <a:effectRef idx="0">
            <a:schemeClr val="accent1"/>
          </a:effectRef>
          <a:fontRef idx="minor">
            <a:schemeClr val="dk1"/>
          </a:fontRef>
        </p:style>
        <p:txBody>
          <a:bodyPr/>
          <a:lstStyle/>
          <a:p>
            <a:pPr marL="342900" indent="-342900" algn="just" eaLnBrk="0" hangingPunct="0">
              <a:buFont typeface="Arial" panose="020B0604020202020204" pitchFamily="34" charset="0"/>
              <a:buChar char="•"/>
              <a:defRPr/>
            </a:pPr>
            <a:r>
              <a:rPr lang="en-IN" sz="2200" dirty="0">
                <a:solidFill>
                  <a:srgbClr val="000000"/>
                </a:solidFill>
                <a:cs typeface="Times New Roman" pitchFamily="18" charset="0"/>
              </a:rPr>
              <a:t>E Initiatives such as </a:t>
            </a:r>
            <a:r>
              <a:rPr lang="en-IN" sz="2200" b="1" dirty="0" smtClean="0">
                <a:solidFill>
                  <a:srgbClr val="000000"/>
                </a:solidFill>
                <a:cs typeface="Times New Roman" pitchFamily="18" charset="0"/>
              </a:rPr>
              <a:t>ANM </a:t>
            </a:r>
            <a:r>
              <a:rPr lang="en-IN" sz="2200" b="1" dirty="0" err="1" smtClean="0">
                <a:solidFill>
                  <a:srgbClr val="000000"/>
                </a:solidFill>
                <a:cs typeface="Times New Roman" pitchFamily="18" charset="0"/>
              </a:rPr>
              <a:t>OnLine</a:t>
            </a:r>
            <a:r>
              <a:rPr lang="en-IN" sz="2200" b="1" dirty="0" smtClean="0">
                <a:solidFill>
                  <a:srgbClr val="000000"/>
                </a:solidFill>
                <a:cs typeface="Times New Roman" pitchFamily="18" charset="0"/>
              </a:rPr>
              <a:t> (ANMOL), </a:t>
            </a:r>
            <a:r>
              <a:rPr lang="en-IN" sz="2200" b="1" dirty="0">
                <a:solidFill>
                  <a:srgbClr val="000000"/>
                </a:solidFill>
                <a:cs typeface="Times New Roman" pitchFamily="18" charset="0"/>
              </a:rPr>
              <a:t> E-</a:t>
            </a:r>
            <a:r>
              <a:rPr lang="en-IN" sz="2200" b="1" dirty="0" err="1">
                <a:solidFill>
                  <a:srgbClr val="000000"/>
                </a:solidFill>
                <a:cs typeface="Times New Roman" pitchFamily="18" charset="0"/>
              </a:rPr>
              <a:t>Rakt</a:t>
            </a:r>
            <a:r>
              <a:rPr lang="en-IN" sz="2200" b="1" dirty="0">
                <a:solidFill>
                  <a:srgbClr val="000000"/>
                </a:solidFill>
                <a:cs typeface="Times New Roman" pitchFamily="18" charset="0"/>
              </a:rPr>
              <a:t> </a:t>
            </a:r>
            <a:r>
              <a:rPr lang="en-IN" sz="2200" b="1" dirty="0" err="1" smtClean="0">
                <a:solidFill>
                  <a:srgbClr val="000000"/>
                </a:solidFill>
                <a:cs typeface="Times New Roman" pitchFamily="18" charset="0"/>
              </a:rPr>
              <a:t>Kosh</a:t>
            </a:r>
            <a:endParaRPr lang="en-IN" sz="2200" dirty="0" smtClean="0">
              <a:solidFill>
                <a:srgbClr val="000000"/>
              </a:solidFill>
              <a:cs typeface="Times New Roman" pitchFamily="18" charset="0"/>
            </a:endParaRPr>
          </a:p>
          <a:p>
            <a:pPr marL="342900" indent="-342900" algn="just" eaLnBrk="0" hangingPunct="0">
              <a:buFont typeface="Arial" panose="020B0604020202020204" pitchFamily="34" charset="0"/>
              <a:buChar char="•"/>
              <a:defRPr/>
            </a:pPr>
            <a:r>
              <a:rPr lang="en-US" sz="2200" b="1" dirty="0">
                <a:solidFill>
                  <a:srgbClr val="000000"/>
                </a:solidFill>
                <a:cs typeface="Times New Roman" panose="02020603050405020304" pitchFamily="18" charset="0"/>
              </a:rPr>
              <a:t>Mobile </a:t>
            </a:r>
            <a:r>
              <a:rPr lang="en-IN" sz="2200" b="1" dirty="0">
                <a:solidFill>
                  <a:srgbClr val="000000"/>
                </a:solidFill>
                <a:cs typeface="Times New Roman" pitchFamily="18" charset="0"/>
              </a:rPr>
              <a:t>Academy- </a:t>
            </a:r>
            <a:r>
              <a:rPr lang="en-IN" sz="2200" b="1" dirty="0" smtClean="0">
                <a:solidFill>
                  <a:srgbClr val="000000"/>
                </a:solidFill>
                <a:cs typeface="Times New Roman" pitchFamily="18" charset="0"/>
              </a:rPr>
              <a:t>Mobile technology </a:t>
            </a:r>
            <a:r>
              <a:rPr lang="en-IN" sz="2200" b="1" dirty="0">
                <a:solidFill>
                  <a:srgbClr val="000000"/>
                </a:solidFill>
                <a:cs typeface="Times New Roman" pitchFamily="18" charset="0"/>
              </a:rPr>
              <a:t>to</a:t>
            </a:r>
            <a:r>
              <a:rPr lang="en-US" sz="2200" dirty="0">
                <a:solidFill>
                  <a:srgbClr val="000000"/>
                </a:solidFill>
                <a:cs typeface="Times New Roman" panose="02020603050405020304" pitchFamily="18" charset="0"/>
              </a:rPr>
              <a:t> expand ASHAs’ knowledge </a:t>
            </a:r>
            <a:r>
              <a:rPr lang="en-US" sz="2200" dirty="0" smtClean="0">
                <a:solidFill>
                  <a:srgbClr val="000000"/>
                </a:solidFill>
                <a:cs typeface="Times New Roman" panose="02020603050405020304" pitchFamily="18" charset="0"/>
              </a:rPr>
              <a:t>and skills</a:t>
            </a:r>
            <a:endParaRPr lang="en-IN" sz="2200" dirty="0">
              <a:solidFill>
                <a:srgbClr val="000000"/>
              </a:solidFill>
            </a:endParaRPr>
          </a:p>
        </p:txBody>
      </p:sp>
      <p:pic>
        <p:nvPicPr>
          <p:cNvPr id="6"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99165" y="2194932"/>
            <a:ext cx="2019886" cy="1270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descr="http://unicef.in/CkEditor/ck_Uploaded_Images/img_1535.jpg"/>
          <p:cNvPicPr>
            <a:picLocks noChangeAspect="1" noChangeArrowheads="1"/>
          </p:cNvPicPr>
          <p:nvPr/>
        </p:nvPicPr>
        <p:blipFill rotWithShape="1">
          <a:blip r:embed="rId4">
            <a:extLst>
              <a:ext uri="{28A0092B-C50C-407E-A947-70E740481C1C}">
                <a14:useLocalDpi xmlns:a14="http://schemas.microsoft.com/office/drawing/2010/main" val="0"/>
              </a:ext>
            </a:extLst>
          </a:blip>
          <a:srcRect b="28848"/>
          <a:stretch/>
        </p:blipFill>
        <p:spPr bwMode="auto">
          <a:xfrm>
            <a:off x="7288991" y="2045668"/>
            <a:ext cx="2238251" cy="1270182"/>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12"/>
          <p:cNvCxnSpPr/>
          <p:nvPr/>
        </p:nvCxnSpPr>
        <p:spPr>
          <a:xfrm>
            <a:off x="-19050" y="1884006"/>
            <a:ext cx="12174829"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16054" y="683677"/>
            <a:ext cx="12031367" cy="1200329"/>
          </a:xfrm>
          <a:prstGeom prst="rect">
            <a:avLst/>
          </a:prstGeom>
        </p:spPr>
        <p:txBody>
          <a:bodyPr wrap="square">
            <a:spAutoFit/>
          </a:bodyPr>
          <a:lstStyle/>
          <a:p>
            <a:pPr marL="287338" indent="-287338">
              <a:buFont typeface="Arial" panose="020B0604020202020204" pitchFamily="34" charset="0"/>
              <a:buChar char="•"/>
            </a:pPr>
            <a:r>
              <a:rPr lang="en-IN" sz="2400" b="1" dirty="0">
                <a:solidFill>
                  <a:srgbClr val="000000"/>
                </a:solidFill>
                <a:cs typeface="Times New Roman" pitchFamily="18" charset="0"/>
              </a:rPr>
              <a:t>Mother &amp; Child </a:t>
            </a:r>
            <a:r>
              <a:rPr lang="en-IN" sz="2400" b="1" dirty="0" smtClean="0">
                <a:solidFill>
                  <a:srgbClr val="000000"/>
                </a:solidFill>
                <a:cs typeface="Times New Roman" pitchFamily="18" charset="0"/>
              </a:rPr>
              <a:t>Tracking System/ RCH portal </a:t>
            </a:r>
            <a:endParaRPr lang="en-US" sz="2400" b="1" dirty="0">
              <a:solidFill>
                <a:srgbClr val="292934"/>
              </a:solidFill>
              <a:cs typeface="Times New Roman" panose="02020603050405020304" pitchFamily="18" charset="0"/>
            </a:endParaRPr>
          </a:p>
          <a:p>
            <a:pPr marL="287338" indent="-287338">
              <a:buFont typeface="Arial" panose="020B0604020202020204" pitchFamily="34" charset="0"/>
              <a:buChar char="•"/>
            </a:pPr>
            <a:r>
              <a:rPr lang="en-IN" sz="2400" b="1" dirty="0" err="1" smtClean="0">
                <a:solidFill>
                  <a:srgbClr val="000000"/>
                </a:solidFill>
                <a:cs typeface="Times New Roman" pitchFamily="18" charset="0"/>
              </a:rPr>
              <a:t>Kilkari</a:t>
            </a:r>
            <a:r>
              <a:rPr lang="en-IN" sz="2400" b="1" dirty="0" smtClean="0">
                <a:solidFill>
                  <a:srgbClr val="000000"/>
                </a:solidFill>
                <a:cs typeface="Times New Roman" pitchFamily="18" charset="0"/>
              </a:rPr>
              <a:t>- </a:t>
            </a:r>
            <a:r>
              <a:rPr lang="en-IN" sz="2400" dirty="0" smtClean="0">
                <a:solidFill>
                  <a:srgbClr val="000000"/>
                </a:solidFill>
                <a:cs typeface="Times New Roman" pitchFamily="18" charset="0"/>
              </a:rPr>
              <a:t>72 audio messages delivered weekly </a:t>
            </a:r>
            <a:endParaRPr lang="en-IN" sz="2400" b="1" dirty="0">
              <a:solidFill>
                <a:srgbClr val="000000"/>
              </a:solidFill>
              <a:cs typeface="Times New Roman" pitchFamily="18" charset="0"/>
            </a:endParaRPr>
          </a:p>
          <a:p>
            <a:pPr marL="287338" indent="-287338">
              <a:buFont typeface="Arial" panose="020B0604020202020204" pitchFamily="34" charset="0"/>
              <a:buChar char="•"/>
            </a:pPr>
            <a:r>
              <a:rPr lang="en-IN" sz="2400" b="1" dirty="0" smtClean="0">
                <a:solidFill>
                  <a:srgbClr val="292934"/>
                </a:solidFill>
                <a:cs typeface="Times New Roman" panose="02020603050405020304" pitchFamily="18" charset="0"/>
              </a:rPr>
              <a:t>Mother and Child Tracking and Facilitation Centre</a:t>
            </a:r>
            <a:endParaRPr lang="en-US" sz="2400" dirty="0" smtClean="0"/>
          </a:p>
        </p:txBody>
      </p:sp>
      <p:cxnSp>
        <p:nvCxnSpPr>
          <p:cNvPr id="11" name="Straight Connector 10"/>
          <p:cNvCxnSpPr/>
          <p:nvPr/>
        </p:nvCxnSpPr>
        <p:spPr>
          <a:xfrm>
            <a:off x="-19050" y="3622593"/>
            <a:ext cx="12174829"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14570" y="3692084"/>
            <a:ext cx="4029256" cy="1569656"/>
          </a:xfrm>
          <a:prstGeom prst="rect">
            <a:avLst/>
          </a:prstGeom>
          <a:ln>
            <a:noFill/>
          </a:ln>
        </p:spPr>
        <p:style>
          <a:lnRef idx="1">
            <a:schemeClr val="accent1"/>
          </a:lnRef>
          <a:fillRef idx="0">
            <a:schemeClr val="accent1"/>
          </a:fillRef>
          <a:effectRef idx="0">
            <a:schemeClr val="accent1"/>
          </a:effectRef>
          <a:fontRef idx="minor">
            <a:schemeClr val="tx1"/>
          </a:fontRef>
        </p:style>
        <p:txBody>
          <a:bodyPr wrap="square" lIns="91436" tIns="45718" rIns="91436" bIns="45718">
            <a:spAutoFit/>
          </a:bodyPr>
          <a:lstStyle/>
          <a:p>
            <a:pPr marL="342882" indent="-342882" defTabSz="457178" eaLnBrk="1" hangingPunct="1">
              <a:buFont typeface="Arial" panose="020B0604020202020204" pitchFamily="34" charset="0"/>
              <a:buChar char="•"/>
            </a:pPr>
            <a:r>
              <a:rPr lang="en-IN" sz="2400" b="1" dirty="0">
                <a:solidFill>
                  <a:srgbClr val="292934"/>
                </a:solidFill>
                <a:cs typeface="Times New Roman" panose="02020603050405020304" pitchFamily="18" charset="0"/>
              </a:rPr>
              <a:t>PMSMA</a:t>
            </a:r>
            <a:r>
              <a:rPr lang="en-IN" sz="2400" dirty="0">
                <a:solidFill>
                  <a:srgbClr val="292934"/>
                </a:solidFill>
                <a:cs typeface="Times New Roman" panose="02020603050405020304" pitchFamily="18" charset="0"/>
              </a:rPr>
              <a:t> Portal &amp; Mobile </a:t>
            </a:r>
            <a:r>
              <a:rPr lang="en-IN" sz="2400" dirty="0" smtClean="0">
                <a:solidFill>
                  <a:srgbClr val="292934"/>
                </a:solidFill>
                <a:cs typeface="Times New Roman" panose="02020603050405020304" pitchFamily="18" charset="0"/>
              </a:rPr>
              <a:t>App- includes </a:t>
            </a:r>
            <a:r>
              <a:rPr lang="en-IN" sz="2400" b="1" dirty="0" smtClean="0">
                <a:solidFill>
                  <a:srgbClr val="292934"/>
                </a:solidFill>
                <a:cs typeface="Times New Roman" panose="02020603050405020304" pitchFamily="18" charset="0"/>
              </a:rPr>
              <a:t>nearest facility search for pregnant women</a:t>
            </a:r>
            <a:endParaRPr lang="en-US" sz="2400" b="1" dirty="0">
              <a:solidFill>
                <a:srgbClr val="000000"/>
              </a:solidFill>
            </a:endParaRPr>
          </a:p>
        </p:txBody>
      </p:sp>
      <p:pic>
        <p:nvPicPr>
          <p:cNvPr id="14" name="Picture 13"/>
          <p:cNvPicPr>
            <a:picLocks noChangeAspect="1"/>
          </p:cNvPicPr>
          <p:nvPr/>
        </p:nvPicPr>
        <p:blipFill rotWithShape="1">
          <a:blip r:embed="rId5"/>
          <a:srcRect t="10481" r="77034"/>
          <a:stretch/>
        </p:blipFill>
        <p:spPr>
          <a:xfrm>
            <a:off x="2909386" y="5106769"/>
            <a:ext cx="974397" cy="1625883"/>
          </a:xfrm>
          <a:prstGeom prst="rect">
            <a:avLst/>
          </a:prstGeom>
        </p:spPr>
      </p:pic>
      <p:sp>
        <p:nvSpPr>
          <p:cNvPr id="15" name="Text Placeholder 4"/>
          <p:cNvSpPr txBox="1">
            <a:spLocks/>
          </p:cNvSpPr>
          <p:nvPr/>
        </p:nvSpPr>
        <p:spPr bwMode="auto">
          <a:xfrm>
            <a:off x="57782" y="6125562"/>
            <a:ext cx="53863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73050" indent="-273050" algn="l" rtl="0" eaLnBrk="0" fontAlgn="base" hangingPunct="0">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l" rtl="0" eaLnBrk="0" fontAlgn="base" hangingPunct="0">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l" rtl="0" eaLnBrk="0" fontAlgn="base" hangingPunct="0">
              <a:spcBef>
                <a:spcPts val="400"/>
              </a:spcBef>
              <a:spcAft>
                <a:spcPct val="0"/>
              </a:spcAft>
              <a:buClr>
                <a:srgbClr val="92A121"/>
              </a:buClr>
              <a:buSzPct val="70000"/>
              <a:buFont typeface="Wingdings" pitchFamily="2" charset="2"/>
              <a:buChar char=""/>
              <a:defRPr kern="1200">
                <a:solidFill>
                  <a:schemeClr val="tx1"/>
                </a:solidFill>
                <a:latin typeface="+mn-lt"/>
                <a:ea typeface="+mn-ea"/>
                <a:cs typeface="+mn-cs"/>
              </a:defRPr>
            </a:lvl4pPr>
            <a:lvl5pPr marL="1371600" indent="-228600" algn="l" rtl="0" eaLnBrk="0" fontAlgn="base" hangingPunct="0">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342882" indent="-342882" defTabSz="457178" eaLnBrk="1" hangingPunct="1">
              <a:spcBef>
                <a:spcPct val="0"/>
              </a:spcBef>
              <a:buFont typeface="Arial" panose="020B0604020202020204" pitchFamily="34" charset="0"/>
              <a:buChar char="•"/>
            </a:pPr>
            <a:r>
              <a:rPr lang="en-US" sz="2400" b="1" dirty="0">
                <a:solidFill>
                  <a:srgbClr val="292934"/>
                </a:solidFill>
                <a:cs typeface="Times New Roman" panose="02020603050405020304" pitchFamily="18" charset="0"/>
              </a:rPr>
              <a:t>Safe Delivery </a:t>
            </a:r>
            <a:r>
              <a:rPr lang="en-US" sz="2400" dirty="0">
                <a:solidFill>
                  <a:srgbClr val="292934"/>
                </a:solidFill>
                <a:cs typeface="Times New Roman" panose="02020603050405020304" pitchFamily="18" charset="0"/>
              </a:rPr>
              <a:t>App</a:t>
            </a:r>
            <a:endParaRPr lang="en-IN" sz="2400" dirty="0">
              <a:solidFill>
                <a:srgbClr val="292934"/>
              </a:solidFill>
              <a:cs typeface="Times New Roman" panose="02020603050405020304" pitchFamily="18" charset="0"/>
            </a:endParaRPr>
          </a:p>
        </p:txBody>
      </p:sp>
      <p:sp>
        <p:nvSpPr>
          <p:cNvPr id="3" name="Slide Number Placeholder 2"/>
          <p:cNvSpPr>
            <a:spLocks noGrp="1"/>
          </p:cNvSpPr>
          <p:nvPr>
            <p:ph type="sldNum" sz="quarter" idx="12"/>
          </p:nvPr>
        </p:nvSpPr>
        <p:spPr/>
        <p:txBody>
          <a:bodyPr/>
          <a:lstStyle/>
          <a:p>
            <a:pPr>
              <a:defRPr/>
            </a:pPr>
            <a:fld id="{22CA73ED-D98C-4565-B5F7-D462900A4651}" type="slidenum">
              <a:rPr lang="en-US" altLang="en-US" smtClean="0">
                <a:solidFill>
                  <a:srgbClr val="5E5E5E"/>
                </a:solidFill>
              </a:rPr>
              <a:pPr>
                <a:defRPr/>
              </a:pPr>
              <a:t>24</a:t>
            </a:fld>
            <a:endParaRPr lang="en-US" altLang="en-US">
              <a:solidFill>
                <a:srgbClr val="5E5E5E"/>
              </a:solidFill>
            </a:endParaRPr>
          </a:p>
        </p:txBody>
      </p:sp>
      <p:pic>
        <p:nvPicPr>
          <p:cNvPr id="10" name="Picture 9"/>
          <p:cNvPicPr>
            <a:picLocks noChangeAspect="1"/>
          </p:cNvPicPr>
          <p:nvPr/>
        </p:nvPicPr>
        <p:blipFill rotWithShape="1">
          <a:blip r:embed="rId6">
            <a:extLst>
              <a:ext uri="{28A0092B-C50C-407E-A947-70E740481C1C}">
                <a14:useLocalDpi xmlns:a14="http://schemas.microsoft.com/office/drawing/2010/main" val="0"/>
              </a:ext>
            </a:extLst>
          </a:blip>
          <a:srcRect l="65297" t="-665" r="4108"/>
          <a:stretch/>
        </p:blipFill>
        <p:spPr>
          <a:xfrm>
            <a:off x="4043826" y="3622592"/>
            <a:ext cx="1400344" cy="2216134"/>
          </a:xfrm>
          <a:prstGeom prst="rect">
            <a:avLst/>
          </a:prstGeom>
        </p:spPr>
      </p:pic>
      <p:sp>
        <p:nvSpPr>
          <p:cNvPr id="16" name="Rectangle 15"/>
          <p:cNvSpPr/>
          <p:nvPr/>
        </p:nvSpPr>
        <p:spPr>
          <a:xfrm>
            <a:off x="6438917" y="3650750"/>
            <a:ext cx="5716861" cy="830993"/>
          </a:xfrm>
          <a:prstGeom prst="rect">
            <a:avLst/>
          </a:prstGeom>
          <a:ln>
            <a:noFill/>
          </a:ln>
        </p:spPr>
        <p:style>
          <a:lnRef idx="1">
            <a:schemeClr val="accent1"/>
          </a:lnRef>
          <a:fillRef idx="0">
            <a:schemeClr val="accent1"/>
          </a:fillRef>
          <a:effectRef idx="0">
            <a:schemeClr val="accent1"/>
          </a:effectRef>
          <a:fontRef idx="minor">
            <a:schemeClr val="tx1"/>
          </a:fontRef>
        </p:style>
        <p:txBody>
          <a:bodyPr wrap="square" lIns="91436" tIns="45718" rIns="91436" bIns="45718">
            <a:spAutoFit/>
          </a:bodyPr>
          <a:lstStyle/>
          <a:p>
            <a:pPr marL="342882" indent="-342882" defTabSz="457178" eaLnBrk="1" hangingPunct="1">
              <a:buFont typeface="Arial" panose="020B0604020202020204" pitchFamily="34" charset="0"/>
              <a:buChar char="•"/>
            </a:pPr>
            <a:r>
              <a:rPr lang="en-IN" sz="2400" b="1" dirty="0" smtClean="0">
                <a:solidFill>
                  <a:srgbClr val="292934"/>
                </a:solidFill>
                <a:cs typeface="Times New Roman" panose="02020603050405020304" pitchFamily="18" charset="0"/>
              </a:rPr>
              <a:t>Family Planning- Logistics Management Information System (FP-LMIS)</a:t>
            </a:r>
            <a:endParaRPr lang="en-US" sz="2400" b="1" dirty="0">
              <a:solidFill>
                <a:srgbClr val="000000"/>
              </a:solidFill>
            </a:endParaRPr>
          </a:p>
        </p:txBody>
      </p:sp>
      <p:pic>
        <p:nvPicPr>
          <p:cNvPr id="17" name="Picture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68400" y="4476912"/>
            <a:ext cx="5779021" cy="2308025"/>
          </a:xfrm>
          <a:prstGeom prst="rect">
            <a:avLst/>
          </a:prstGeom>
        </p:spPr>
      </p:pic>
    </p:spTree>
    <p:extLst>
      <p:ext uri="{BB962C8B-B14F-4D97-AF65-F5344CB8AC3E}">
        <p14:creationId xmlns:p14="http://schemas.microsoft.com/office/powerpoint/2010/main" val="22921674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09600" y="-36946"/>
            <a:ext cx="10972800" cy="1009934"/>
          </a:xfrm>
        </p:spPr>
        <p:style>
          <a:lnRef idx="2">
            <a:schemeClr val="accent3">
              <a:shade val="50000"/>
            </a:schemeClr>
          </a:lnRef>
          <a:fillRef idx="1">
            <a:schemeClr val="accent3"/>
          </a:fillRef>
          <a:effectRef idx="0">
            <a:schemeClr val="accent3"/>
          </a:effectRef>
          <a:fontRef idx="minor">
            <a:schemeClr val="lt1"/>
          </a:fontRef>
        </p:style>
        <p:txBody>
          <a:bodyPr>
            <a:noAutofit/>
          </a:bodyPr>
          <a:lstStyle/>
          <a:p>
            <a:pPr algn="ctr" eaLnBrk="1" fontAlgn="auto" hangingPunct="1">
              <a:spcAft>
                <a:spcPts val="0"/>
              </a:spcAft>
              <a:defRPr/>
            </a:pPr>
            <a:r>
              <a:rPr lang="en-US" b="1" dirty="0" smtClean="0">
                <a:solidFill>
                  <a:schemeClr val="tx1"/>
                </a:solidFill>
                <a:latin typeface="+mj-lt"/>
              </a:rPr>
              <a:t>Key Priority Areas for </a:t>
            </a:r>
            <a:r>
              <a:rPr lang="en-US" b="1" dirty="0" smtClean="0">
                <a:solidFill>
                  <a:schemeClr val="tx1"/>
                </a:solidFill>
                <a:latin typeface="+mj-lt"/>
              </a:rPr>
              <a:t>CRM (R,M,N,C,H,A)</a:t>
            </a:r>
            <a:endParaRPr lang="en-US" b="1" dirty="0">
              <a:solidFill>
                <a:schemeClr val="tx1"/>
              </a:solidFill>
              <a:latin typeface="+mj-lt"/>
            </a:endParaRPr>
          </a:p>
        </p:txBody>
      </p:sp>
      <p:sp>
        <p:nvSpPr>
          <p:cNvPr id="7" name="Content Placeholder 6"/>
          <p:cNvSpPr>
            <a:spLocks noGrp="1"/>
          </p:cNvSpPr>
          <p:nvPr>
            <p:ph sz="quarter" idx="4"/>
          </p:nvPr>
        </p:nvSpPr>
        <p:spPr>
          <a:xfrm>
            <a:off x="1100920" y="1380753"/>
            <a:ext cx="10878644" cy="1926217"/>
          </a:xfrm>
        </p:spPr>
        <p:txBody>
          <a:bodyPr>
            <a:noAutofit/>
          </a:bodyPr>
          <a:lstStyle/>
          <a:p>
            <a:pPr lvl="1">
              <a:buFont typeface="Courier New" panose="02070309020205020404" pitchFamily="49" charset="0"/>
              <a:buChar char="o"/>
            </a:pPr>
            <a:r>
              <a:rPr lang="en-US" sz="2200" dirty="0" smtClean="0"/>
              <a:t>Implementation and </a:t>
            </a:r>
            <a:r>
              <a:rPr lang="en-US" sz="2200" dirty="0" smtClean="0"/>
              <a:t>rapid scale up of </a:t>
            </a:r>
            <a:r>
              <a:rPr lang="en-US" sz="2200" b="1" dirty="0" smtClean="0"/>
              <a:t>Injectable</a:t>
            </a:r>
            <a:r>
              <a:rPr lang="en-US" sz="2200" dirty="0" smtClean="0"/>
              <a:t> </a:t>
            </a:r>
            <a:r>
              <a:rPr lang="en-US" sz="2200" dirty="0" smtClean="0"/>
              <a:t>Contraceptives</a:t>
            </a:r>
          </a:p>
          <a:p>
            <a:pPr lvl="1">
              <a:buFont typeface="Courier New" panose="02070309020205020404" pitchFamily="49" charset="0"/>
              <a:buChar char="o"/>
            </a:pPr>
            <a:r>
              <a:rPr lang="en-US" sz="2200" dirty="0" smtClean="0"/>
              <a:t>Post partum Services esp. </a:t>
            </a:r>
            <a:r>
              <a:rPr lang="en-US" sz="2200" b="1" dirty="0" smtClean="0"/>
              <a:t>PPIUCD</a:t>
            </a:r>
            <a:r>
              <a:rPr lang="en-US" sz="2200" dirty="0" smtClean="0"/>
              <a:t> and PAIUCD</a:t>
            </a:r>
            <a:endParaRPr lang="en-US" sz="2200" dirty="0" smtClean="0"/>
          </a:p>
          <a:p>
            <a:pPr lvl="1">
              <a:buFont typeface="Courier New" panose="02070309020205020404" pitchFamily="49" charset="0"/>
              <a:buChar char="o"/>
            </a:pPr>
            <a:r>
              <a:rPr lang="en-US" sz="2200" dirty="0" smtClean="0"/>
              <a:t>Unmet </a:t>
            </a:r>
            <a:r>
              <a:rPr lang="en-US" sz="2200" dirty="0" smtClean="0"/>
              <a:t>needs </a:t>
            </a:r>
            <a:r>
              <a:rPr lang="en-US" sz="2200" dirty="0"/>
              <a:t>and community based distribution of spacing </a:t>
            </a:r>
            <a:r>
              <a:rPr lang="en-US" sz="2200" dirty="0" smtClean="0"/>
              <a:t>contraceptives (</a:t>
            </a:r>
            <a:r>
              <a:rPr lang="en-US" sz="2200" b="1" dirty="0" smtClean="0"/>
              <a:t>HDC-ASHA)</a:t>
            </a:r>
            <a:endParaRPr lang="en-US" sz="2200" b="1" dirty="0"/>
          </a:p>
          <a:p>
            <a:pPr lvl="1">
              <a:buFont typeface="Courier New" panose="02070309020205020404" pitchFamily="49" charset="0"/>
              <a:buChar char="o"/>
            </a:pPr>
            <a:r>
              <a:rPr lang="en-US" sz="2200" dirty="0"/>
              <a:t>Implementation of </a:t>
            </a:r>
            <a:r>
              <a:rPr lang="en-US" sz="2200" b="1" dirty="0" smtClean="0"/>
              <a:t>FP-LMIS</a:t>
            </a:r>
          </a:p>
          <a:p>
            <a:pPr lvl="1">
              <a:buFont typeface="Courier New" panose="02070309020205020404" pitchFamily="49" charset="0"/>
              <a:buChar char="o"/>
            </a:pPr>
            <a:r>
              <a:rPr lang="en-US" sz="2200" dirty="0" smtClean="0"/>
              <a:t>Safe abortion Services and post abortion contraception</a:t>
            </a:r>
          </a:p>
          <a:p>
            <a:pPr lvl="1">
              <a:buFont typeface="Courier New" panose="02070309020205020404" pitchFamily="49" charset="0"/>
              <a:buChar char="o"/>
            </a:pPr>
            <a:endParaRPr lang="en-US" sz="2200" dirty="0"/>
          </a:p>
        </p:txBody>
      </p:sp>
      <p:sp>
        <p:nvSpPr>
          <p:cNvPr id="2" name="TextBox 1"/>
          <p:cNvSpPr txBox="1"/>
          <p:nvPr/>
        </p:nvSpPr>
        <p:spPr>
          <a:xfrm>
            <a:off x="609600" y="1831111"/>
            <a:ext cx="657366" cy="769441"/>
          </a:xfrm>
          <a:prstGeom prst="rect">
            <a:avLst/>
          </a:prstGeom>
          <a:noFill/>
          <a:ln>
            <a:solidFill>
              <a:schemeClr val="accent1"/>
            </a:solidFill>
          </a:ln>
        </p:spPr>
        <p:txBody>
          <a:bodyPr wrap="square" rtlCol="0">
            <a:spAutoFit/>
          </a:bodyPr>
          <a:lstStyle/>
          <a:p>
            <a:pPr algn="ctr"/>
            <a:r>
              <a:rPr lang="en-US" sz="4400" b="1" dirty="0" smtClean="0"/>
              <a:t>R</a:t>
            </a:r>
            <a:endParaRPr lang="en-US" sz="4400" b="1" dirty="0"/>
          </a:p>
        </p:txBody>
      </p:sp>
      <p:sp>
        <p:nvSpPr>
          <p:cNvPr id="8" name="Content Placeholder 6"/>
          <p:cNvSpPr>
            <a:spLocks noGrp="1"/>
          </p:cNvSpPr>
          <p:nvPr>
            <p:ph sz="quarter" idx="4"/>
          </p:nvPr>
        </p:nvSpPr>
        <p:spPr>
          <a:xfrm>
            <a:off x="1544473" y="4249717"/>
            <a:ext cx="7217392" cy="1250331"/>
          </a:xfrm>
        </p:spPr>
        <p:txBody>
          <a:bodyPr>
            <a:noAutofit/>
          </a:bodyPr>
          <a:lstStyle/>
          <a:p>
            <a:pPr>
              <a:buFont typeface="Courier New" panose="02070309020205020404" pitchFamily="49" charset="0"/>
              <a:buChar char="o"/>
            </a:pPr>
            <a:r>
              <a:rPr lang="en-US" sz="2200" dirty="0"/>
              <a:t>ANC – </a:t>
            </a:r>
            <a:r>
              <a:rPr lang="en-US" sz="2200" b="1" dirty="0"/>
              <a:t>High Risk Pregnancy</a:t>
            </a:r>
          </a:p>
          <a:p>
            <a:pPr>
              <a:buFont typeface="Courier New" panose="02070309020205020404" pitchFamily="49" charset="0"/>
              <a:buChar char="o"/>
            </a:pPr>
            <a:r>
              <a:rPr lang="en-US" sz="2200" b="1" dirty="0"/>
              <a:t>JSSK</a:t>
            </a:r>
            <a:r>
              <a:rPr lang="en-US" sz="2200" dirty="0"/>
              <a:t> &amp; JSY</a:t>
            </a:r>
          </a:p>
          <a:p>
            <a:pPr>
              <a:buFont typeface="Courier New" panose="02070309020205020404" pitchFamily="49" charset="0"/>
              <a:buChar char="o"/>
            </a:pPr>
            <a:r>
              <a:rPr lang="en-US" sz="2200" dirty="0"/>
              <a:t>Anemia - IFA supplementation &amp; </a:t>
            </a:r>
            <a:r>
              <a:rPr lang="en-US" sz="2200" b="1" dirty="0"/>
              <a:t>WIFS</a:t>
            </a:r>
          </a:p>
        </p:txBody>
      </p:sp>
      <p:sp>
        <p:nvSpPr>
          <p:cNvPr id="9" name="TextBox 8"/>
          <p:cNvSpPr txBox="1"/>
          <p:nvPr/>
        </p:nvSpPr>
        <p:spPr>
          <a:xfrm>
            <a:off x="609600" y="4357621"/>
            <a:ext cx="657366" cy="769441"/>
          </a:xfrm>
          <a:prstGeom prst="rect">
            <a:avLst/>
          </a:prstGeom>
          <a:noFill/>
          <a:ln>
            <a:solidFill>
              <a:schemeClr val="accent1"/>
            </a:solidFill>
          </a:ln>
        </p:spPr>
        <p:txBody>
          <a:bodyPr wrap="square" rtlCol="0">
            <a:spAutoFit/>
          </a:bodyPr>
          <a:lstStyle/>
          <a:p>
            <a:r>
              <a:rPr lang="en-US" sz="4400" b="1" dirty="0"/>
              <a:t>M</a:t>
            </a:r>
          </a:p>
        </p:txBody>
      </p:sp>
    </p:spTree>
    <p:extLst>
      <p:ext uri="{BB962C8B-B14F-4D97-AF65-F5344CB8AC3E}">
        <p14:creationId xmlns:p14="http://schemas.microsoft.com/office/powerpoint/2010/main" val="334310506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09600" y="-1"/>
            <a:ext cx="10972800" cy="820931"/>
          </a:xfrm>
        </p:spPr>
        <p:style>
          <a:lnRef idx="2">
            <a:schemeClr val="accent3">
              <a:shade val="50000"/>
            </a:schemeClr>
          </a:lnRef>
          <a:fillRef idx="1">
            <a:schemeClr val="accent3"/>
          </a:fillRef>
          <a:effectRef idx="0">
            <a:schemeClr val="accent3"/>
          </a:effectRef>
          <a:fontRef idx="minor">
            <a:schemeClr val="lt1"/>
          </a:fontRef>
        </p:style>
        <p:txBody>
          <a:bodyPr>
            <a:noAutofit/>
          </a:bodyPr>
          <a:lstStyle/>
          <a:p>
            <a:pPr algn="ctr" eaLnBrk="1" fontAlgn="auto" hangingPunct="1">
              <a:spcAft>
                <a:spcPts val="0"/>
              </a:spcAft>
              <a:defRPr/>
            </a:pPr>
            <a:r>
              <a:rPr lang="en-US" b="1" dirty="0" smtClean="0">
                <a:solidFill>
                  <a:schemeClr val="tx1"/>
                </a:solidFill>
                <a:latin typeface="+mj-lt"/>
              </a:rPr>
              <a:t>Key Priority Areas for CRM </a:t>
            </a:r>
            <a:r>
              <a:rPr lang="en-US" b="1" dirty="0" err="1" smtClean="0">
                <a:solidFill>
                  <a:schemeClr val="tx1"/>
                </a:solidFill>
                <a:latin typeface="+mj-lt"/>
              </a:rPr>
              <a:t>Contd</a:t>
            </a:r>
            <a:r>
              <a:rPr lang="en-US" b="1" dirty="0" smtClean="0">
                <a:solidFill>
                  <a:schemeClr val="tx1"/>
                </a:solidFill>
                <a:latin typeface="+mj-lt"/>
              </a:rPr>
              <a:t>…</a:t>
            </a:r>
            <a:endParaRPr lang="en-US" b="1" dirty="0">
              <a:solidFill>
                <a:schemeClr val="tx1"/>
              </a:solidFill>
              <a:latin typeface="+mj-lt"/>
            </a:endParaRPr>
          </a:p>
        </p:txBody>
      </p:sp>
      <p:sp>
        <p:nvSpPr>
          <p:cNvPr id="7" name="Content Placeholder 6"/>
          <p:cNvSpPr>
            <a:spLocks noGrp="1"/>
          </p:cNvSpPr>
          <p:nvPr>
            <p:ph sz="quarter" idx="4"/>
          </p:nvPr>
        </p:nvSpPr>
        <p:spPr>
          <a:xfrm>
            <a:off x="1544473" y="779612"/>
            <a:ext cx="10713493" cy="3710501"/>
          </a:xfrm>
        </p:spPr>
        <p:txBody>
          <a:bodyPr>
            <a:noAutofit/>
          </a:bodyPr>
          <a:lstStyle/>
          <a:p>
            <a:pPr>
              <a:buFont typeface="Courier New" panose="02070309020205020404" pitchFamily="49" charset="0"/>
              <a:buChar char="o"/>
            </a:pPr>
            <a:r>
              <a:rPr lang="en-US" sz="2200" dirty="0"/>
              <a:t>Home Based Newborn </a:t>
            </a:r>
            <a:r>
              <a:rPr lang="en-US" sz="2200" dirty="0" smtClean="0"/>
              <a:t>Care (</a:t>
            </a:r>
            <a:r>
              <a:rPr lang="en-US" sz="2200" b="1" dirty="0" smtClean="0"/>
              <a:t>HBNC</a:t>
            </a:r>
            <a:r>
              <a:rPr lang="en-US" sz="2200" dirty="0" smtClean="0"/>
              <a:t>)</a:t>
            </a:r>
            <a:endParaRPr lang="en-US" sz="2200" dirty="0"/>
          </a:p>
          <a:p>
            <a:pPr>
              <a:buFont typeface="Courier New" panose="02070309020205020404" pitchFamily="49" charset="0"/>
              <a:buChar char="o"/>
            </a:pPr>
            <a:r>
              <a:rPr lang="en-US" sz="2200" b="1" dirty="0"/>
              <a:t>Malnutrition</a:t>
            </a:r>
          </a:p>
          <a:p>
            <a:pPr>
              <a:buFont typeface="Courier New" panose="02070309020205020404" pitchFamily="49" charset="0"/>
              <a:buChar char="o"/>
            </a:pPr>
            <a:r>
              <a:rPr lang="en-US" sz="2200" dirty="0"/>
              <a:t>Diarrhea among Children</a:t>
            </a:r>
          </a:p>
          <a:p>
            <a:pPr>
              <a:buFont typeface="Courier New" panose="02070309020205020404" pitchFamily="49" charset="0"/>
              <a:buChar char="o"/>
            </a:pPr>
            <a:r>
              <a:rPr lang="en-US" sz="2200" b="1" dirty="0"/>
              <a:t>RBSK</a:t>
            </a:r>
            <a:r>
              <a:rPr lang="en-US" sz="2200" dirty="0"/>
              <a:t> implementation &amp; Screening of Children – 0-3 years of age </a:t>
            </a:r>
            <a:r>
              <a:rPr lang="en-US" sz="2200" dirty="0" smtClean="0"/>
              <a:t>group</a:t>
            </a:r>
          </a:p>
          <a:p>
            <a:pPr>
              <a:buFont typeface="Courier New" panose="02070309020205020404" pitchFamily="49" charset="0"/>
              <a:buChar char="o"/>
            </a:pPr>
            <a:r>
              <a:rPr lang="en-US" sz="2200" b="1" dirty="0" smtClean="0"/>
              <a:t>Immunization</a:t>
            </a:r>
            <a:endParaRPr lang="en-US" sz="2200" b="1" dirty="0"/>
          </a:p>
          <a:p>
            <a:pPr lvl="1"/>
            <a:r>
              <a:rPr lang="en-US" sz="2200" dirty="0"/>
              <a:t>Alternate Vaccine Delivery Arrangements</a:t>
            </a:r>
          </a:p>
          <a:p>
            <a:pPr lvl="1"/>
            <a:r>
              <a:rPr lang="en-US" sz="2200" dirty="0"/>
              <a:t>Maintenance of Cold Chain </a:t>
            </a:r>
          </a:p>
          <a:p>
            <a:pPr lvl="1"/>
            <a:r>
              <a:rPr lang="en-US" sz="2200" dirty="0"/>
              <a:t>Status of vaccine coverage in RI</a:t>
            </a:r>
          </a:p>
          <a:p>
            <a:pPr lvl="1"/>
            <a:r>
              <a:rPr lang="en-US" sz="2200" dirty="0"/>
              <a:t>Status of Implementation of MI</a:t>
            </a:r>
          </a:p>
          <a:p>
            <a:pPr>
              <a:buFont typeface="Courier New" panose="02070309020205020404" pitchFamily="49" charset="0"/>
              <a:buChar char="o"/>
            </a:pPr>
            <a:endParaRPr lang="en-US" sz="2200" dirty="0"/>
          </a:p>
        </p:txBody>
      </p:sp>
      <p:sp>
        <p:nvSpPr>
          <p:cNvPr id="2" name="TextBox 1"/>
          <p:cNvSpPr txBox="1"/>
          <p:nvPr/>
        </p:nvSpPr>
        <p:spPr>
          <a:xfrm>
            <a:off x="470845" y="1061375"/>
            <a:ext cx="934873" cy="769441"/>
          </a:xfrm>
          <a:prstGeom prst="rect">
            <a:avLst/>
          </a:prstGeom>
          <a:noFill/>
          <a:ln>
            <a:solidFill>
              <a:schemeClr val="accent1"/>
            </a:solidFill>
          </a:ln>
        </p:spPr>
        <p:txBody>
          <a:bodyPr wrap="square" rtlCol="0">
            <a:spAutoFit/>
          </a:bodyPr>
          <a:lstStyle/>
          <a:p>
            <a:pPr algn="ctr"/>
            <a:r>
              <a:rPr lang="en-US" sz="4400" b="1" dirty="0" smtClean="0"/>
              <a:t>NC</a:t>
            </a:r>
            <a:endParaRPr lang="en-US" sz="4400" b="1" dirty="0"/>
          </a:p>
        </p:txBody>
      </p:sp>
      <p:sp>
        <p:nvSpPr>
          <p:cNvPr id="8" name="Content Placeholder 6"/>
          <p:cNvSpPr>
            <a:spLocks noGrp="1"/>
          </p:cNvSpPr>
          <p:nvPr>
            <p:ph sz="quarter" idx="4"/>
          </p:nvPr>
        </p:nvSpPr>
        <p:spPr>
          <a:xfrm>
            <a:off x="1000839" y="4730558"/>
            <a:ext cx="11257127" cy="1250331"/>
          </a:xfrm>
        </p:spPr>
        <p:txBody>
          <a:bodyPr>
            <a:noAutofit/>
          </a:bodyPr>
          <a:lstStyle/>
          <a:p>
            <a:pPr lvl="1">
              <a:buFont typeface="Courier New" panose="02070309020205020404" pitchFamily="49" charset="0"/>
              <a:buChar char="o"/>
            </a:pPr>
            <a:r>
              <a:rPr lang="en-US" sz="2200" dirty="0" smtClean="0"/>
              <a:t>Knowledge </a:t>
            </a:r>
            <a:r>
              <a:rPr lang="en-US" sz="2200" dirty="0"/>
              <a:t>and Information about </a:t>
            </a:r>
            <a:r>
              <a:rPr lang="en-US" sz="2200" b="1" dirty="0"/>
              <a:t>adolescent</a:t>
            </a:r>
            <a:r>
              <a:rPr lang="en-US" sz="2200" dirty="0"/>
              <a:t> Health issues and awareness about AFHS</a:t>
            </a:r>
          </a:p>
          <a:p>
            <a:pPr lvl="1">
              <a:buFont typeface="Courier New" panose="02070309020205020404" pitchFamily="49" charset="0"/>
              <a:buChar char="o"/>
            </a:pPr>
            <a:r>
              <a:rPr lang="en-US" sz="2200" dirty="0"/>
              <a:t>Sensitization of frontline workers</a:t>
            </a:r>
          </a:p>
          <a:p>
            <a:pPr lvl="1">
              <a:buFont typeface="Courier New" panose="02070309020205020404" pitchFamily="49" charset="0"/>
              <a:buChar char="o"/>
            </a:pPr>
            <a:r>
              <a:rPr lang="en-US" sz="2200" dirty="0"/>
              <a:t>Administration of blue IFA in schools and </a:t>
            </a:r>
            <a:r>
              <a:rPr lang="en-US" sz="2200" dirty="0" err="1"/>
              <a:t>Aanganwadi</a:t>
            </a:r>
            <a:r>
              <a:rPr lang="en-US" sz="2200" dirty="0"/>
              <a:t> </a:t>
            </a:r>
            <a:r>
              <a:rPr lang="en-US" sz="2200" dirty="0" err="1"/>
              <a:t>Centres</a:t>
            </a:r>
            <a:endParaRPr lang="en-US" sz="2200" dirty="0"/>
          </a:p>
          <a:p>
            <a:pPr lvl="1">
              <a:buFont typeface="Courier New" panose="02070309020205020404" pitchFamily="49" charset="0"/>
              <a:buChar char="o"/>
            </a:pPr>
            <a:r>
              <a:rPr lang="en-US" sz="2200" b="1" dirty="0"/>
              <a:t>Peer</a:t>
            </a:r>
            <a:r>
              <a:rPr lang="en-US" sz="2200" dirty="0"/>
              <a:t> </a:t>
            </a:r>
            <a:r>
              <a:rPr lang="en-US" sz="2200" b="1" dirty="0"/>
              <a:t>Education</a:t>
            </a:r>
            <a:r>
              <a:rPr lang="en-US" sz="2200" dirty="0"/>
              <a:t> </a:t>
            </a:r>
            <a:r>
              <a:rPr lang="en-US" sz="2200" dirty="0" err="1"/>
              <a:t>Programme</a:t>
            </a:r>
            <a:r>
              <a:rPr lang="en-US" sz="2200" dirty="0"/>
              <a:t> (Applicable for RKSK districts)</a:t>
            </a:r>
          </a:p>
        </p:txBody>
      </p:sp>
      <p:sp>
        <p:nvSpPr>
          <p:cNvPr id="9" name="TextBox 8"/>
          <p:cNvSpPr txBox="1"/>
          <p:nvPr/>
        </p:nvSpPr>
        <p:spPr>
          <a:xfrm>
            <a:off x="609598" y="4971004"/>
            <a:ext cx="657366" cy="769441"/>
          </a:xfrm>
          <a:prstGeom prst="rect">
            <a:avLst/>
          </a:prstGeom>
          <a:noFill/>
          <a:ln>
            <a:solidFill>
              <a:schemeClr val="accent1"/>
            </a:solidFill>
          </a:ln>
        </p:spPr>
        <p:txBody>
          <a:bodyPr wrap="square" rtlCol="0">
            <a:spAutoFit/>
          </a:bodyPr>
          <a:lstStyle/>
          <a:p>
            <a:pPr algn="ctr"/>
            <a:r>
              <a:rPr lang="en-US" sz="4400" b="1" dirty="0" smtClean="0"/>
              <a:t>A</a:t>
            </a:r>
            <a:endParaRPr lang="en-US" sz="4400" b="1" dirty="0"/>
          </a:p>
        </p:txBody>
      </p:sp>
    </p:spTree>
    <p:extLst>
      <p:ext uri="{BB962C8B-B14F-4D97-AF65-F5344CB8AC3E}">
        <p14:creationId xmlns:p14="http://schemas.microsoft.com/office/powerpoint/2010/main" val="343657278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914400" y="301670"/>
            <a:ext cx="10363200" cy="1470025"/>
          </a:xfrm>
        </p:spPr>
        <p:txBody>
          <a:bodyPr>
            <a:normAutofit/>
          </a:bodyPr>
          <a:lstStyle/>
          <a:p>
            <a:r>
              <a:rPr lang="en-US" sz="8000" b="1" i="1" dirty="0" smtClean="0"/>
              <a:t>Remember!!!</a:t>
            </a:r>
            <a:endParaRPr lang="en-US" sz="8000" b="1" i="1" dirty="0"/>
          </a:p>
        </p:txBody>
      </p:sp>
      <p:sp>
        <p:nvSpPr>
          <p:cNvPr id="5" name="Subtitle 4"/>
          <p:cNvSpPr>
            <a:spLocks noGrp="1"/>
          </p:cNvSpPr>
          <p:nvPr>
            <p:ph type="subTitle" idx="1"/>
          </p:nvPr>
        </p:nvSpPr>
        <p:spPr>
          <a:xfrm>
            <a:off x="0" y="2356945"/>
            <a:ext cx="8534400" cy="1752600"/>
          </a:xfrm>
        </p:spPr>
        <p:txBody>
          <a:bodyPr>
            <a:noAutofit/>
          </a:bodyPr>
          <a:lstStyle/>
          <a:p>
            <a:r>
              <a:rPr lang="en-US" sz="4000" b="1" dirty="0" smtClean="0"/>
              <a:t>Talk to beneficiaries,</a:t>
            </a:r>
          </a:p>
          <a:p>
            <a:r>
              <a:rPr lang="en-US" sz="4000" b="1" dirty="0" smtClean="0"/>
              <a:t>Report their worries,</a:t>
            </a:r>
          </a:p>
          <a:p>
            <a:r>
              <a:rPr lang="en-US" sz="4000" b="1" dirty="0" smtClean="0"/>
              <a:t>What they say, is what really counts,</a:t>
            </a:r>
          </a:p>
          <a:p>
            <a:r>
              <a:rPr lang="en-US" sz="4000" b="1" dirty="0" smtClean="0"/>
              <a:t>Their perspectives are paramount!</a:t>
            </a:r>
          </a:p>
          <a:p>
            <a:endParaRPr lang="en-US" sz="4000" b="1" dirty="0"/>
          </a:p>
        </p:txBody>
      </p:sp>
      <p:pic>
        <p:nvPicPr>
          <p:cNvPr id="6" name="Picture 8" descr="G:\Google Drive\Unicef\PMSMA Campaign\June-17\Sikar visit\1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18785" y="2347762"/>
            <a:ext cx="3568263" cy="310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06677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pattFill prst="pct25">
          <a:fgClr>
            <a:schemeClr val="accent3">
              <a:lumMod val="75000"/>
            </a:schemeClr>
          </a:fgClr>
          <a:bgClr>
            <a:schemeClr val="bg1"/>
          </a:bgClr>
        </a:pattFill>
        <a:effectLst/>
      </p:bgPr>
    </p:bg>
    <p:spTree>
      <p:nvGrpSpPr>
        <p:cNvPr id="1" name=""/>
        <p:cNvGrpSpPr/>
        <p:nvPr/>
      </p:nvGrpSpPr>
      <p:grpSpPr>
        <a:xfrm>
          <a:off x="0" y="0"/>
          <a:ext cx="0" cy="0"/>
          <a:chOff x="0" y="0"/>
          <a:chExt cx="0" cy="0"/>
        </a:xfrm>
      </p:grpSpPr>
      <p:pic>
        <p:nvPicPr>
          <p:cNvPr id="4" name="Picture 9" descr="t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5083" y="375744"/>
            <a:ext cx="6660931" cy="1735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Content Placeholder 2"/>
          <p:cNvSpPr txBox="1">
            <a:spLocks/>
          </p:cNvSpPr>
          <p:nvPr/>
        </p:nvSpPr>
        <p:spPr>
          <a:xfrm>
            <a:off x="3168869" y="3925614"/>
            <a:ext cx="8474619" cy="2438400"/>
          </a:xfrm>
          <a:prstGeom prst="rect">
            <a:avLst/>
          </a:prstGeom>
        </p:spPr>
        <p:txBody>
          <a:bodyPr>
            <a:normAutofit/>
          </a:bodyPr>
          <a:lstStyle/>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3600" b="1" i="1" u="none" strike="noStrike" kern="1200" cap="none" spc="0" normalizeH="0" baseline="0" noProof="0" dirty="0" smtClean="0">
                <a:ln>
                  <a:noFill/>
                </a:ln>
                <a:solidFill>
                  <a:schemeClr val="accent3">
                    <a:lumMod val="50000"/>
                  </a:schemeClr>
                </a:solidFill>
                <a:effectLst/>
                <a:uLnTx/>
                <a:uFillTx/>
                <a:latin typeface="+mn-lt"/>
                <a:ea typeface="+mn-ea"/>
                <a:cs typeface="Arial" charset="0"/>
              </a:rPr>
              <a:t>CRM is a comprehensive review and thus provides excellent opportunity to experience all components of NHM  in action.</a:t>
            </a:r>
          </a:p>
          <a:p>
            <a:pPr marL="457200" marR="0" lvl="1" indent="0" algn="just"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sz="3600" b="0" i="0" u="none" strike="noStrike" kern="1200" cap="none" spc="0" normalizeH="0" baseline="0" noProof="0" dirty="0" smtClean="0">
              <a:ln>
                <a:noFill/>
              </a:ln>
              <a:solidFill>
                <a:schemeClr val="accent3">
                  <a:lumMod val="50000"/>
                </a:schemeClr>
              </a:solidFill>
              <a:effectLst/>
              <a:uLnTx/>
              <a:uFillTx/>
              <a:latin typeface="+mn-lt"/>
              <a:ea typeface="+mn-ea"/>
              <a:cs typeface="+mn-cs"/>
            </a:endParaRPr>
          </a:p>
          <a:p>
            <a:pPr marL="742950" marR="0" lvl="1" indent="-28575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3600" b="0" i="0" u="none" strike="noStrike" kern="1200" cap="none" spc="0" normalizeH="0" baseline="0" noProof="0" dirty="0">
              <a:ln>
                <a:noFill/>
              </a:ln>
              <a:solidFill>
                <a:schemeClr val="accent3">
                  <a:lumMod val="50000"/>
                </a:schemeClr>
              </a:solidFill>
              <a:effectLst/>
              <a:uLnTx/>
              <a:uFillTx/>
              <a:latin typeface="+mn-lt"/>
              <a:ea typeface="+mn-ea"/>
              <a:cs typeface="+mn-cs"/>
            </a:endParaRPr>
          </a:p>
        </p:txBody>
      </p:sp>
      <p:sp>
        <p:nvSpPr>
          <p:cNvPr id="7" name="Rectangle 6"/>
          <p:cNvSpPr/>
          <p:nvPr/>
        </p:nvSpPr>
        <p:spPr>
          <a:xfrm>
            <a:off x="0" y="2575611"/>
            <a:ext cx="11582400" cy="769441"/>
          </a:xfrm>
          <a:prstGeom prst="rect">
            <a:avLst/>
          </a:prstGeom>
        </p:spPr>
        <p:txBody>
          <a:bodyPr wrap="square">
            <a:spAutoFit/>
          </a:bodyPr>
          <a:lstStyle/>
          <a:p>
            <a:pPr marL="342900" lvl="0" indent="-342900" algn="ctr">
              <a:spcBef>
                <a:spcPct val="20000"/>
              </a:spcBef>
            </a:pPr>
            <a:r>
              <a:rPr lang="en-US" sz="4400" b="1" i="1" dirty="0" smtClean="0">
                <a:solidFill>
                  <a:schemeClr val="accent3">
                    <a:lumMod val="50000"/>
                  </a:schemeClr>
                </a:solidFill>
              </a:rPr>
              <a:t>And do enjoy the experience! </a:t>
            </a:r>
          </a:p>
        </p:txBody>
      </p:sp>
    </p:spTree>
    <p:extLst>
      <p:ext uri="{BB962C8B-B14F-4D97-AF65-F5344CB8AC3E}">
        <p14:creationId xmlns:p14="http://schemas.microsoft.com/office/powerpoint/2010/main" val="41035100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48577" r="34849"/>
          <a:stretch/>
        </p:blipFill>
        <p:spPr>
          <a:xfrm>
            <a:off x="351379" y="1429758"/>
            <a:ext cx="2835285" cy="22245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p:cNvSpPr txBox="1"/>
          <p:nvPr/>
        </p:nvSpPr>
        <p:spPr>
          <a:xfrm>
            <a:off x="351379" y="10320"/>
            <a:ext cx="11669183" cy="1200329"/>
          </a:xfrm>
          <a:prstGeom prst="rect">
            <a:avLst/>
          </a:prstGeom>
          <a:noFill/>
        </p:spPr>
        <p:txBody>
          <a:bodyPr wrap="square">
            <a:spAutoFit/>
          </a:bodyPr>
          <a:lstStyle/>
          <a:p>
            <a:pPr algn="ctr">
              <a:spcBef>
                <a:spcPct val="0"/>
              </a:spcBef>
              <a:defRPr/>
            </a:pPr>
            <a:r>
              <a:rPr lang="en-US" sz="3600" b="1" i="1" dirty="0">
                <a:solidFill>
                  <a:prstClr val="black"/>
                </a:solidFill>
              </a:rPr>
              <a:t>Reproductive Maternal Newborn Child Health +Adolescent Health</a:t>
            </a:r>
            <a:endParaRPr lang="en-IN" sz="3600" b="1" i="1" dirty="0">
              <a:solidFill>
                <a:prstClr val="black"/>
              </a:solidFill>
            </a:endParaRPr>
          </a:p>
        </p:txBody>
      </p:sp>
      <p:pic>
        <p:nvPicPr>
          <p:cNvPr id="17409" name="Picture 1" descr="C:\Users\MH-I\Documents\Salima\Pictures\download.jpg"/>
          <p:cNvPicPr>
            <a:picLocks noChangeAspect="1" noChangeArrowheads="1"/>
          </p:cNvPicPr>
          <p:nvPr/>
        </p:nvPicPr>
        <p:blipFill rotWithShape="1">
          <a:blip r:embed="rId4">
            <a:extLst>
              <a:ext uri="{BEBA8EAE-BF5A-486C-A8C5-ECC9F3942E4B}">
                <a14:imgProps xmlns:a14="http://schemas.microsoft.com/office/drawing/2010/main">
                  <a14:imgLayer r:embed="rId5">
                    <a14:imgEffect>
                      <a14:artisticTexturizer/>
                    </a14:imgEffect>
                    <a14:imgEffect>
                      <a14:colorTemperature colorTemp="8800"/>
                    </a14:imgEffect>
                  </a14:imgLayer>
                </a14:imgProps>
              </a:ext>
              <a:ext uri="{28A0092B-C50C-407E-A947-70E740481C1C}">
                <a14:useLocalDpi xmlns:a14="http://schemas.microsoft.com/office/drawing/2010/main" val="0"/>
              </a:ext>
            </a:extLst>
          </a:blip>
          <a:srcRect t="21893" b="28402"/>
          <a:stretch/>
        </p:blipFill>
        <p:spPr bwMode="auto">
          <a:xfrm>
            <a:off x="3670752" y="3092484"/>
            <a:ext cx="2680108" cy="13335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513820" y="4324490"/>
            <a:ext cx="2542298" cy="1569660"/>
          </a:xfrm>
          <a:prstGeom prst="rect">
            <a:avLst/>
          </a:prstGeom>
        </p:spPr>
        <p:txBody>
          <a:bodyPr wrap="none">
            <a:spAutoFit/>
          </a:bodyPr>
          <a:lstStyle/>
          <a:p>
            <a:pPr algn="ctr"/>
            <a:r>
              <a:rPr lang="en-US" sz="3200" b="1" dirty="0" smtClean="0">
                <a:solidFill>
                  <a:srgbClr val="F07F09">
                    <a:lumMod val="50000"/>
                  </a:srgbClr>
                </a:solidFill>
              </a:rPr>
              <a:t>Reproductive </a:t>
            </a:r>
          </a:p>
          <a:p>
            <a:pPr algn="ctr"/>
            <a:r>
              <a:rPr lang="en-US" sz="3200" b="1" dirty="0" smtClean="0">
                <a:solidFill>
                  <a:srgbClr val="F07F09">
                    <a:lumMod val="50000"/>
                  </a:srgbClr>
                </a:solidFill>
              </a:rPr>
              <a:t>&amp; </a:t>
            </a:r>
          </a:p>
          <a:p>
            <a:pPr algn="ctr"/>
            <a:r>
              <a:rPr lang="en-US" sz="3200" b="1" dirty="0" smtClean="0">
                <a:solidFill>
                  <a:srgbClr val="F07F09">
                    <a:lumMod val="50000"/>
                  </a:srgbClr>
                </a:solidFill>
              </a:rPr>
              <a:t>Child </a:t>
            </a:r>
            <a:r>
              <a:rPr lang="en-US" sz="3200" b="1" dirty="0">
                <a:solidFill>
                  <a:srgbClr val="F07F09">
                    <a:lumMod val="50000"/>
                  </a:srgbClr>
                </a:solidFill>
              </a:rPr>
              <a:t>Health </a:t>
            </a:r>
            <a:endParaRPr lang="en-IN" sz="3200" b="1" dirty="0">
              <a:solidFill>
                <a:srgbClr val="F07F09">
                  <a:lumMod val="50000"/>
                </a:srgbClr>
              </a:solidFill>
            </a:endParaRPr>
          </a:p>
        </p:txBody>
      </p:sp>
      <p:graphicFrame>
        <p:nvGraphicFramePr>
          <p:cNvPr id="5" name="Diagram 4"/>
          <p:cNvGraphicFramePr/>
          <p:nvPr>
            <p:extLst/>
          </p:nvPr>
        </p:nvGraphicFramePr>
        <p:xfrm>
          <a:off x="5033796" y="944971"/>
          <a:ext cx="8375636" cy="541866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6" name="Oval 5"/>
          <p:cNvSpPr/>
          <p:nvPr/>
        </p:nvSpPr>
        <p:spPr>
          <a:xfrm>
            <a:off x="6620820" y="1258239"/>
            <a:ext cx="5201587" cy="5105399"/>
          </a:xfrm>
          <a:prstGeom prst="ellipse">
            <a:avLst/>
          </a:prstGeom>
          <a:pattFill prst="pct80">
            <a:fgClr>
              <a:schemeClr val="accent4">
                <a:lumMod val="40000"/>
                <a:lumOff val="60000"/>
              </a:schemeClr>
            </a:fgClr>
            <a:bgClr>
              <a:schemeClr val="bg1"/>
            </a:bgClr>
          </a:pattFill>
        </p:spPr>
        <p:style>
          <a:lnRef idx="3">
            <a:schemeClr val="lt1"/>
          </a:lnRef>
          <a:fillRef idx="1">
            <a:schemeClr val="accent3"/>
          </a:fillRef>
          <a:effectRef idx="1">
            <a:schemeClr val="accent3"/>
          </a:effectRef>
          <a:fontRef idx="minor">
            <a:schemeClr val="lt1"/>
          </a:fontRef>
        </p:style>
        <p:txBody>
          <a:bodyPr rtlCol="0" anchor="ctr"/>
          <a:lstStyle/>
          <a:p>
            <a:pPr algn="ctr"/>
            <a:r>
              <a:rPr lang="en-US" sz="5400" b="1" dirty="0" smtClean="0">
                <a:solidFill>
                  <a:schemeClr val="tx1"/>
                </a:solidFill>
              </a:rPr>
              <a:t>RMNCH+A</a:t>
            </a:r>
          </a:p>
          <a:p>
            <a:pPr algn="ctr"/>
            <a:r>
              <a:rPr lang="en-US" sz="5400" b="1" dirty="0" smtClean="0">
                <a:solidFill>
                  <a:schemeClr val="tx1"/>
                </a:solidFill>
              </a:rPr>
              <a:t>APPROACH</a:t>
            </a:r>
            <a:endParaRPr lang="en-US" sz="5400" b="1" dirty="0">
              <a:solidFill>
                <a:schemeClr val="tx1"/>
              </a:solidFill>
            </a:endParaRPr>
          </a:p>
        </p:txBody>
      </p:sp>
    </p:spTree>
    <p:extLst>
      <p:ext uri="{BB962C8B-B14F-4D97-AF65-F5344CB8AC3E}">
        <p14:creationId xmlns:p14="http://schemas.microsoft.com/office/powerpoint/2010/main" val="11090606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12039600" cy="757238"/>
          </a:xfrm>
        </p:spPr>
        <p:style>
          <a:lnRef idx="3">
            <a:schemeClr val="lt1"/>
          </a:lnRef>
          <a:fillRef idx="1">
            <a:schemeClr val="accent3"/>
          </a:fillRef>
          <a:effectRef idx="1">
            <a:schemeClr val="accent3"/>
          </a:effectRef>
          <a:fontRef idx="minor">
            <a:schemeClr val="lt1"/>
          </a:fontRef>
        </p:style>
        <p:txBody>
          <a:bodyPr vert="horz" lIns="91440" tIns="45720" rIns="91440" bIns="45720" rtlCol="0" anchor="ctr">
            <a:noAutofit/>
          </a:bodyPr>
          <a:lstStyle/>
          <a:p>
            <a:pPr algn="ctr"/>
            <a:r>
              <a:rPr lang="en-US" sz="4000" b="1" dirty="0">
                <a:solidFill>
                  <a:schemeClr val="lt1"/>
                </a:solidFill>
              </a:rPr>
              <a:t>Key </a:t>
            </a:r>
            <a:r>
              <a:rPr lang="en-US" sz="4000" b="1" dirty="0" smtClean="0">
                <a:solidFill>
                  <a:schemeClr val="lt1"/>
                </a:solidFill>
              </a:rPr>
              <a:t>Strategies – RMNCH+A</a:t>
            </a:r>
            <a:endParaRPr lang="en-US" sz="4000" b="1" dirty="0">
              <a:solidFill>
                <a:schemeClr val="lt1"/>
              </a:solidFill>
            </a:endParaRPr>
          </a:p>
        </p:txBody>
      </p:sp>
      <p:sp>
        <p:nvSpPr>
          <p:cNvPr id="5" name="Rectangle 4"/>
          <p:cNvSpPr/>
          <p:nvPr/>
        </p:nvSpPr>
        <p:spPr>
          <a:xfrm>
            <a:off x="3378913" y="1482073"/>
            <a:ext cx="8328843" cy="5016758"/>
          </a:xfrm>
          <a:prstGeom prst="rect">
            <a:avLst/>
          </a:prstGeom>
          <a:ln>
            <a:solidFill>
              <a:schemeClr val="accent3">
                <a:lumMod val="75000"/>
              </a:schemeClr>
            </a:solidFill>
          </a:ln>
        </p:spPr>
        <p:style>
          <a:lnRef idx="2">
            <a:schemeClr val="accent3"/>
          </a:lnRef>
          <a:fillRef idx="1">
            <a:schemeClr val="lt1"/>
          </a:fillRef>
          <a:effectRef idx="0">
            <a:schemeClr val="accent3"/>
          </a:effectRef>
          <a:fontRef idx="minor">
            <a:schemeClr val="dk1"/>
          </a:fontRef>
        </p:style>
        <p:txBody>
          <a:bodyPr wrap="square">
            <a:spAutoFit/>
          </a:bodyPr>
          <a:lstStyle/>
          <a:p>
            <a:pPr algn="just" defTabSz="457200" eaLnBrk="0" fontAlgn="base" hangingPunct="0">
              <a:spcBef>
                <a:spcPct val="0"/>
              </a:spcBef>
              <a:spcAft>
                <a:spcPct val="0"/>
              </a:spcAft>
            </a:pPr>
            <a:r>
              <a:rPr lang="en-GB" sz="3200" b="1" u="sng" dirty="0">
                <a:solidFill>
                  <a:srgbClr val="C00000"/>
                </a:solidFill>
              </a:rPr>
              <a:t>Family Planning </a:t>
            </a:r>
            <a:endParaRPr lang="en-GB" sz="3200" b="1" u="sng" dirty="0" smtClean="0">
              <a:solidFill>
                <a:srgbClr val="C00000"/>
              </a:solidFill>
            </a:endParaRPr>
          </a:p>
          <a:p>
            <a:pPr marL="338138" indent="-338138" algn="just" defTabSz="457200" eaLnBrk="0" fontAlgn="base" hangingPunct="0">
              <a:spcBef>
                <a:spcPct val="0"/>
              </a:spcBef>
              <a:spcAft>
                <a:spcPct val="0"/>
              </a:spcAft>
              <a:buFont typeface="Arial" panose="020B0604020202020204" pitchFamily="34" charset="0"/>
              <a:buChar char="•"/>
              <a:tabLst>
                <a:tab pos="238125" algn="l"/>
                <a:tab pos="277813" algn="l"/>
              </a:tabLst>
            </a:pPr>
            <a:r>
              <a:rPr lang="en-US" sz="3200" b="1" dirty="0" smtClean="0">
                <a:solidFill>
                  <a:prstClr val="black"/>
                </a:solidFill>
              </a:rPr>
              <a:t>Expansion </a:t>
            </a:r>
            <a:r>
              <a:rPr lang="en-US" sz="3200" b="1" dirty="0">
                <a:solidFill>
                  <a:prstClr val="black"/>
                </a:solidFill>
              </a:rPr>
              <a:t>of the basket of FP </a:t>
            </a:r>
            <a:r>
              <a:rPr lang="en-US" sz="3200" b="1" dirty="0" smtClean="0">
                <a:solidFill>
                  <a:prstClr val="black"/>
                </a:solidFill>
              </a:rPr>
              <a:t>Choices through recent introduction of new contraceptives</a:t>
            </a:r>
          </a:p>
          <a:p>
            <a:pPr marL="338138" indent="-338138" algn="just" defTabSz="457200" eaLnBrk="0" fontAlgn="base" hangingPunct="0">
              <a:spcBef>
                <a:spcPct val="0"/>
              </a:spcBef>
              <a:spcAft>
                <a:spcPct val="0"/>
              </a:spcAft>
              <a:buFont typeface="Arial" panose="020B0604020202020204" pitchFamily="34" charset="0"/>
              <a:buChar char="•"/>
              <a:tabLst>
                <a:tab pos="238125" algn="l"/>
                <a:tab pos="277813" algn="l"/>
              </a:tabLst>
            </a:pPr>
            <a:r>
              <a:rPr lang="en-US" sz="3200" b="1" dirty="0">
                <a:solidFill>
                  <a:schemeClr val="tx1"/>
                </a:solidFill>
              </a:rPr>
              <a:t>Streamlining FP logistics through </a:t>
            </a:r>
            <a:r>
              <a:rPr lang="en-US" sz="3200" b="1" dirty="0" smtClean="0">
                <a:solidFill>
                  <a:schemeClr val="tx1"/>
                </a:solidFill>
              </a:rPr>
              <a:t>FP-LMIS</a:t>
            </a:r>
          </a:p>
          <a:p>
            <a:pPr marL="338138" indent="-338138" algn="just" defTabSz="457200" eaLnBrk="0" fontAlgn="base" hangingPunct="0">
              <a:spcBef>
                <a:spcPct val="0"/>
              </a:spcBef>
              <a:spcAft>
                <a:spcPct val="0"/>
              </a:spcAft>
              <a:buFont typeface="Arial" panose="020B0604020202020204" pitchFamily="34" charset="0"/>
              <a:buChar char="•"/>
              <a:tabLst>
                <a:tab pos="238125" algn="l"/>
                <a:tab pos="277813" algn="l"/>
              </a:tabLst>
            </a:pPr>
            <a:r>
              <a:rPr lang="en-US" sz="3200" b="1" dirty="0" smtClean="0"/>
              <a:t>Emphasis </a:t>
            </a:r>
            <a:r>
              <a:rPr lang="en-US" sz="3200" b="1" dirty="0"/>
              <a:t>on Post Partum and Post Abortion FP services </a:t>
            </a:r>
            <a:r>
              <a:rPr lang="en-US" sz="3200" b="1" dirty="0" smtClean="0"/>
              <a:t>esp. PPIUCD</a:t>
            </a:r>
            <a:endParaRPr lang="en-US" sz="3200" b="1" dirty="0">
              <a:solidFill>
                <a:schemeClr val="tx1"/>
              </a:solidFill>
            </a:endParaRPr>
          </a:p>
          <a:p>
            <a:pPr marL="338138" indent="-338138" algn="just" defTabSz="457200" eaLnBrk="0" fontAlgn="base" hangingPunct="0">
              <a:spcBef>
                <a:spcPct val="0"/>
              </a:spcBef>
              <a:spcAft>
                <a:spcPct val="0"/>
              </a:spcAft>
              <a:buFont typeface="Arial" panose="020B0604020202020204" pitchFamily="34" charset="0"/>
              <a:buChar char="•"/>
              <a:tabLst>
                <a:tab pos="238125" algn="l"/>
                <a:tab pos="277813" algn="l"/>
              </a:tabLst>
            </a:pPr>
            <a:r>
              <a:rPr lang="en-US" sz="3200" b="1" dirty="0">
                <a:solidFill>
                  <a:schemeClr val="tx1"/>
                </a:solidFill>
              </a:rPr>
              <a:t>Maintaining Quality Sterilization Services (Compliance with directives of Supreme Court)</a:t>
            </a:r>
          </a:p>
          <a:p>
            <a:pPr marL="338138" lvl="0" indent="-338138" algn="just" defTabSz="457200" eaLnBrk="0" fontAlgn="base" hangingPunct="0">
              <a:spcBef>
                <a:spcPct val="0"/>
              </a:spcBef>
              <a:spcAft>
                <a:spcPct val="0"/>
              </a:spcAft>
              <a:buFont typeface="Arial" panose="020B0604020202020204" pitchFamily="34" charset="0"/>
              <a:buChar char="•"/>
              <a:tabLst>
                <a:tab pos="238125" algn="l"/>
                <a:tab pos="277813" algn="l"/>
              </a:tabLst>
            </a:pPr>
            <a:r>
              <a:rPr lang="en-US" sz="3200" b="1" dirty="0" smtClean="0">
                <a:solidFill>
                  <a:schemeClr val="tx1"/>
                </a:solidFill>
              </a:rPr>
              <a:t>Home </a:t>
            </a:r>
            <a:r>
              <a:rPr lang="en-US" sz="3200" b="1" dirty="0">
                <a:solidFill>
                  <a:schemeClr val="tx1"/>
                </a:solidFill>
              </a:rPr>
              <a:t>Delivery of Contraceptives </a:t>
            </a:r>
            <a:r>
              <a:rPr lang="en-US" sz="3200" b="1" dirty="0" smtClean="0">
                <a:solidFill>
                  <a:schemeClr val="tx1"/>
                </a:solidFill>
              </a:rPr>
              <a:t>by ASHAs </a:t>
            </a:r>
            <a:endParaRPr lang="en-US" sz="3200" dirty="0" smtClean="0">
              <a:solidFill>
                <a:schemeClr val="tx1"/>
              </a:solidFill>
            </a:endParaRPr>
          </a:p>
        </p:txBody>
      </p:sp>
      <p:pic>
        <p:nvPicPr>
          <p:cNvPr id="13" name="Picture 2" descr="http://nrhm.gov.in/images/pdf/programmes/family-planing/IEC/print/Poster-Combined.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45" b="7498"/>
          <a:stretch/>
        </p:blipFill>
        <p:spPr bwMode="auto">
          <a:xfrm rot="21129315">
            <a:off x="241905" y="1636580"/>
            <a:ext cx="2649425" cy="3726279"/>
          </a:xfrm>
          <a:prstGeom prst="rect">
            <a:avLst/>
          </a:prstGeom>
          <a:solidFill>
            <a:schemeClr val="accent3">
              <a:lumMod val="75000"/>
            </a:schemeClr>
          </a:solidFill>
          <a:ln>
            <a:noFill/>
          </a:ln>
          <a:effectLst>
            <a:reflection blurRad="12700" stA="30000" endPos="30000" dist="5000" dir="5400000" sy="-100000" algn="bl" rotWithShape="0"/>
          </a:effectLst>
          <a:scene3d>
            <a:camera prst="perspectiveContrastingLeftFacing">
              <a:rot lat="171930" lon="1506158" rev="21545938"/>
            </a:camera>
            <a:lightRig rig="threePt" dir="t">
              <a:rot lat="0" lon="0" rev="2700000"/>
            </a:lightRig>
          </a:scene3d>
          <a:sp3d>
            <a:bevelT w="63500" h="50800"/>
          </a:sp3d>
          <a:extLst/>
        </p:spPr>
      </p:pic>
    </p:spTree>
    <p:extLst>
      <p:ext uri="{BB962C8B-B14F-4D97-AF65-F5344CB8AC3E}">
        <p14:creationId xmlns:p14="http://schemas.microsoft.com/office/powerpoint/2010/main" val="37795443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166635" y="220606"/>
            <a:ext cx="9144000" cy="862617"/>
          </a:xfrm>
          <a:prstGeom prst="rect">
            <a:avLst/>
          </a:prstGeom>
          <a:ln/>
          <a:extLst/>
        </p:spPr>
        <p:style>
          <a:lnRef idx="3">
            <a:schemeClr val="lt1"/>
          </a:lnRef>
          <a:fillRef idx="1">
            <a:schemeClr val="accent3"/>
          </a:fillRef>
          <a:effectRef idx="1">
            <a:schemeClr val="accent3"/>
          </a:effectRef>
          <a:fontRef idx="minor">
            <a:schemeClr val="lt1"/>
          </a:fontRef>
        </p:style>
        <p:txBody>
          <a:bodyPr vert="horz" lIns="91440" tIns="45720" rIns="91440" bIns="45720" rtlCol="0" anchor="ctr">
            <a:noAutofit/>
          </a:bodyPr>
          <a:lstStyle/>
          <a:p>
            <a:pPr marL="0" marR="0" lvl="0" indent="0" algn="ctr" defTabSz="914400" eaLnBrk="1" fontAlgn="auto" latinLnBrk="0" hangingPunct="1">
              <a:lnSpc>
                <a:spcPct val="90000"/>
              </a:lnSpc>
              <a:spcBef>
                <a:spcPct val="0"/>
              </a:spcBef>
              <a:spcAft>
                <a:spcPts val="0"/>
              </a:spcAft>
              <a:buClrTx/>
              <a:buSzTx/>
              <a:buFontTx/>
              <a:buNone/>
              <a:tabLst/>
              <a:defRPr/>
            </a:pPr>
            <a:r>
              <a:rPr kumimoji="0" lang="en-US" sz="3600" b="1" i="0" u="none" strike="noStrike" kern="0" cap="none" spc="-60" normalizeH="0" baseline="0" noProof="0" dirty="0" smtClean="0">
                <a:ln>
                  <a:noFill/>
                </a:ln>
                <a:solidFill>
                  <a:sysClr val="window" lastClr="FFFFFF"/>
                </a:solidFill>
                <a:effectLst/>
                <a:uLnTx/>
                <a:uFillTx/>
                <a:latin typeface="Corbel"/>
                <a:ea typeface="+mn-ea"/>
                <a:cs typeface="+mn-cs"/>
              </a:rPr>
              <a:t>Recent Initiatives – RMNCH+A</a:t>
            </a:r>
            <a:endParaRPr kumimoji="0" lang="en-GB" sz="3600" b="1" i="0" u="none" strike="noStrike" kern="0" cap="none" spc="-60" normalizeH="0" baseline="0" noProof="0" dirty="0">
              <a:ln>
                <a:noFill/>
              </a:ln>
              <a:solidFill>
                <a:sysClr val="window" lastClr="FFFFFF"/>
              </a:solidFill>
              <a:effectLst/>
              <a:uLnTx/>
              <a:uFillTx/>
              <a:latin typeface="Corbel"/>
              <a:ea typeface="+mn-ea"/>
              <a:cs typeface="+mn-cs"/>
            </a:endParaRPr>
          </a:p>
        </p:txBody>
      </p:sp>
      <p:sp>
        <p:nvSpPr>
          <p:cNvPr id="2" name="Rectangle 1"/>
          <p:cNvSpPr/>
          <p:nvPr/>
        </p:nvSpPr>
        <p:spPr>
          <a:xfrm>
            <a:off x="189187" y="1418074"/>
            <a:ext cx="8576441" cy="5262979"/>
          </a:xfrm>
          <a:prstGeom prst="rect">
            <a:avLst/>
          </a:prstGeom>
        </p:spPr>
        <p:txBody>
          <a:bodyPr wrap="square">
            <a:spAutoFit/>
          </a:bodyPr>
          <a:lstStyle/>
          <a:p>
            <a:pPr lvl="0"/>
            <a:r>
              <a:rPr lang="en-IN" sz="2800" b="1" dirty="0">
                <a:latin typeface="Corbel" pitchFamily="34" charset="0"/>
              </a:rPr>
              <a:t>Family Planning: </a:t>
            </a:r>
            <a:r>
              <a:rPr lang="en-IN" sz="2800" dirty="0">
                <a:latin typeface="Corbel" pitchFamily="34" charset="0"/>
              </a:rPr>
              <a:t>Three new methods introduced</a:t>
            </a:r>
            <a:endParaRPr lang="en-US" sz="2800" dirty="0">
              <a:latin typeface="Corbel" pitchFamily="34" charset="0"/>
            </a:endParaRPr>
          </a:p>
          <a:p>
            <a:pPr lvl="1"/>
            <a:r>
              <a:rPr lang="en-IN" sz="2800" b="1" dirty="0">
                <a:latin typeface="Corbel" pitchFamily="34" charset="0"/>
              </a:rPr>
              <a:t>Injectable Contraceptive MPA (Antara Program)</a:t>
            </a:r>
          </a:p>
          <a:p>
            <a:pPr lvl="1"/>
            <a:r>
              <a:rPr lang="en-IN" sz="2800" b="1" dirty="0" err="1">
                <a:latin typeface="Corbel" pitchFamily="34" charset="0"/>
              </a:rPr>
              <a:t>Centchroman</a:t>
            </a:r>
            <a:r>
              <a:rPr lang="en-IN" sz="2800" b="1" dirty="0">
                <a:latin typeface="Corbel" pitchFamily="34" charset="0"/>
              </a:rPr>
              <a:t> pill (</a:t>
            </a:r>
            <a:r>
              <a:rPr lang="en-IN" sz="2800" b="1" dirty="0" err="1">
                <a:latin typeface="Corbel" pitchFamily="34" charset="0"/>
              </a:rPr>
              <a:t>Chhaya</a:t>
            </a:r>
            <a:r>
              <a:rPr lang="en-IN" sz="2800" b="1" dirty="0">
                <a:latin typeface="Corbel" pitchFamily="34" charset="0"/>
              </a:rPr>
              <a:t>)</a:t>
            </a:r>
          </a:p>
          <a:p>
            <a:pPr lvl="1"/>
            <a:r>
              <a:rPr lang="en-IN" sz="2800" b="1" dirty="0">
                <a:latin typeface="Corbel" pitchFamily="34" charset="0"/>
              </a:rPr>
              <a:t>Progesterone-only pills (POP</a:t>
            </a:r>
            <a:r>
              <a:rPr lang="en-IN" sz="2800" b="1" dirty="0" smtClean="0">
                <a:latin typeface="Corbel" pitchFamily="34" charset="0"/>
              </a:rPr>
              <a:t>) – in pilot</a:t>
            </a:r>
            <a:endParaRPr lang="en-IN" sz="2800" b="1" dirty="0" smtClean="0">
              <a:latin typeface="Corbel" pitchFamily="34" charset="0"/>
            </a:endParaRPr>
          </a:p>
          <a:p>
            <a:pPr lvl="1"/>
            <a:endParaRPr lang="en-IN" sz="2800" b="1" dirty="0">
              <a:latin typeface="Corbel" pitchFamily="34" charset="0"/>
            </a:endParaRPr>
          </a:p>
          <a:p>
            <a:pPr algn="just"/>
            <a:r>
              <a:rPr lang="en-US" sz="2800" b="1" dirty="0">
                <a:solidFill>
                  <a:srgbClr val="000000"/>
                </a:solidFill>
                <a:latin typeface="Corbel" pitchFamily="34" charset="0"/>
                <a:cs typeface="Times New Roman" pitchFamily="18" charset="0"/>
              </a:rPr>
              <a:t>Mission </a:t>
            </a:r>
            <a:r>
              <a:rPr lang="en-US" sz="2800" b="1" dirty="0" err="1">
                <a:solidFill>
                  <a:srgbClr val="000000"/>
                </a:solidFill>
                <a:latin typeface="Corbel" pitchFamily="34" charset="0"/>
                <a:cs typeface="Times New Roman" pitchFamily="18" charset="0"/>
              </a:rPr>
              <a:t>Parivar</a:t>
            </a:r>
            <a:r>
              <a:rPr lang="en-US" sz="2800" b="1" dirty="0">
                <a:solidFill>
                  <a:srgbClr val="000000"/>
                </a:solidFill>
                <a:latin typeface="Corbel" pitchFamily="34" charset="0"/>
                <a:cs typeface="Times New Roman" pitchFamily="18" charset="0"/>
              </a:rPr>
              <a:t> </a:t>
            </a:r>
            <a:r>
              <a:rPr lang="en-US" sz="2800" b="1" dirty="0" err="1">
                <a:solidFill>
                  <a:srgbClr val="000000"/>
                </a:solidFill>
                <a:latin typeface="Corbel" pitchFamily="34" charset="0"/>
                <a:cs typeface="Times New Roman" pitchFamily="18" charset="0"/>
              </a:rPr>
              <a:t>Vikas</a:t>
            </a:r>
            <a:r>
              <a:rPr lang="en-US" sz="2800" b="1" dirty="0">
                <a:solidFill>
                  <a:srgbClr val="000000"/>
                </a:solidFill>
                <a:latin typeface="Corbel" pitchFamily="34" charset="0"/>
                <a:cs typeface="Times New Roman" pitchFamily="18" charset="0"/>
              </a:rPr>
              <a:t>- </a:t>
            </a:r>
            <a:r>
              <a:rPr lang="en-IN" sz="2800" dirty="0">
                <a:latin typeface="Corbel" pitchFamily="34" charset="0"/>
              </a:rPr>
              <a:t>scheme for 146 High Fertility </a:t>
            </a:r>
            <a:r>
              <a:rPr lang="en-IN" sz="2800" dirty="0" smtClean="0">
                <a:latin typeface="Corbel" pitchFamily="34" charset="0"/>
              </a:rPr>
              <a:t>Districts</a:t>
            </a:r>
          </a:p>
          <a:p>
            <a:pPr algn="just"/>
            <a:endParaRPr lang="en-IN" sz="2800" dirty="0">
              <a:latin typeface="Corbel" pitchFamily="34" charset="0"/>
            </a:endParaRPr>
          </a:p>
          <a:p>
            <a:pPr algn="just"/>
            <a:r>
              <a:rPr lang="en-US" sz="2800" b="1" dirty="0">
                <a:solidFill>
                  <a:srgbClr val="000000"/>
                </a:solidFill>
                <a:latin typeface="Corbel" pitchFamily="34" charset="0"/>
                <a:cs typeface="Times New Roman" pitchFamily="18" charset="0"/>
              </a:rPr>
              <a:t>New Family Planning Media </a:t>
            </a:r>
            <a:r>
              <a:rPr lang="en-US" sz="2800" b="1" dirty="0" smtClean="0">
                <a:solidFill>
                  <a:srgbClr val="000000"/>
                </a:solidFill>
                <a:latin typeface="Corbel" pitchFamily="34" charset="0"/>
                <a:cs typeface="Times New Roman" pitchFamily="18" charset="0"/>
              </a:rPr>
              <a:t>Campaign (Ph. I &amp; II)</a:t>
            </a:r>
            <a:endParaRPr lang="en-US" sz="2800" b="1" dirty="0" smtClean="0">
              <a:solidFill>
                <a:srgbClr val="000000"/>
              </a:solidFill>
              <a:latin typeface="Corbel" pitchFamily="34" charset="0"/>
              <a:cs typeface="Times New Roman" pitchFamily="18" charset="0"/>
            </a:endParaRPr>
          </a:p>
          <a:p>
            <a:pPr algn="just"/>
            <a:endParaRPr lang="en-US" sz="2800" b="1" dirty="0">
              <a:solidFill>
                <a:srgbClr val="000000"/>
              </a:solidFill>
              <a:latin typeface="Corbel" pitchFamily="34" charset="0"/>
              <a:cs typeface="Times New Roman" pitchFamily="18" charset="0"/>
            </a:endParaRPr>
          </a:p>
          <a:p>
            <a:pPr algn="just"/>
            <a:r>
              <a:rPr lang="en-US" sz="2800" b="1" dirty="0">
                <a:solidFill>
                  <a:srgbClr val="000000"/>
                </a:solidFill>
                <a:latin typeface="Corbel" pitchFamily="34" charset="0"/>
                <a:cs typeface="Times New Roman" pitchFamily="18" charset="0"/>
              </a:rPr>
              <a:t>Dedicated FP-LMIS (Logistic Management Information System)</a:t>
            </a:r>
          </a:p>
        </p:txBody>
      </p:sp>
      <p:pic>
        <p:nvPicPr>
          <p:cNvPr id="8" name="Picture 7" descr="P:\MoHFW\ACHVMNTBook2017\FP\New packaging\PACK SHOT.jpg"/>
          <p:cNvPicPr/>
          <p:nvPr/>
        </p:nvPicPr>
        <p:blipFill>
          <a:blip r:embed="rId2" cstate="print"/>
          <a:srcRect t="26103" b="21258"/>
          <a:stretch>
            <a:fillRect/>
          </a:stretch>
        </p:blipFill>
        <p:spPr bwMode="auto">
          <a:xfrm>
            <a:off x="8967409" y="1418074"/>
            <a:ext cx="3090583" cy="2963907"/>
          </a:xfrm>
          <a:prstGeom prst="rect">
            <a:avLst/>
          </a:prstGeom>
          <a:noFill/>
          <a:ln w="9525">
            <a:noFill/>
            <a:miter lim="800000"/>
            <a:headEnd/>
            <a:tailEnd/>
          </a:ln>
        </p:spPr>
      </p:pic>
      <p:pic>
        <p:nvPicPr>
          <p:cNvPr id="7" name="Picture 6"/>
          <p:cNvPicPr>
            <a:picLocks noChangeAspect="1"/>
          </p:cNvPicPr>
          <p:nvPr/>
        </p:nvPicPr>
        <p:blipFill rotWithShape="1">
          <a:blip r:embed="rId3" cstate="print"/>
          <a:srcRect t="2886" b="10404"/>
          <a:stretch/>
        </p:blipFill>
        <p:spPr>
          <a:xfrm>
            <a:off x="8994767" y="4493173"/>
            <a:ext cx="3035865" cy="21878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8223695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2725670643"/>
              </p:ext>
            </p:extLst>
          </p:nvPr>
        </p:nvGraphicFramePr>
        <p:xfrm>
          <a:off x="283780" y="975465"/>
          <a:ext cx="11345918" cy="5699760"/>
        </p:xfrm>
        <a:graphic>
          <a:graphicData uri="http://schemas.openxmlformats.org/drawingml/2006/table">
            <a:tbl>
              <a:tblPr firstRow="1" firstCol="1" bandRow="1">
                <a:tableStyleId>{C083E6E3-FA7D-4D7B-A595-EF9225AFEA82}</a:tableStyleId>
              </a:tblPr>
              <a:tblGrid>
                <a:gridCol w="1997128">
                  <a:extLst>
                    <a:ext uri="{9D8B030D-6E8A-4147-A177-3AD203B41FA5}">
                      <a16:colId xmlns:a16="http://schemas.microsoft.com/office/drawing/2014/main" val="20000"/>
                    </a:ext>
                  </a:extLst>
                </a:gridCol>
                <a:gridCol w="2669464">
                  <a:extLst>
                    <a:ext uri="{9D8B030D-6E8A-4147-A177-3AD203B41FA5}">
                      <a16:colId xmlns:a16="http://schemas.microsoft.com/office/drawing/2014/main" val="20001"/>
                    </a:ext>
                  </a:extLst>
                </a:gridCol>
                <a:gridCol w="3061352">
                  <a:extLst>
                    <a:ext uri="{9D8B030D-6E8A-4147-A177-3AD203B41FA5}">
                      <a16:colId xmlns:a16="http://schemas.microsoft.com/office/drawing/2014/main" val="20002"/>
                    </a:ext>
                  </a:extLst>
                </a:gridCol>
                <a:gridCol w="3617974">
                  <a:extLst>
                    <a:ext uri="{9D8B030D-6E8A-4147-A177-3AD203B41FA5}">
                      <a16:colId xmlns:a16="http://schemas.microsoft.com/office/drawing/2014/main" val="20003"/>
                    </a:ext>
                  </a:extLst>
                </a:gridCol>
              </a:tblGrid>
              <a:tr h="648384">
                <a:tc>
                  <a:txBody>
                    <a:bodyPr/>
                    <a:lstStyle/>
                    <a:p>
                      <a:pPr marL="0" marR="0" algn="ctr">
                        <a:lnSpc>
                          <a:spcPct val="107000"/>
                        </a:lnSpc>
                        <a:spcBef>
                          <a:spcPts val="0"/>
                        </a:spcBef>
                        <a:spcAft>
                          <a:spcPts val="0"/>
                        </a:spcAft>
                      </a:pPr>
                      <a:r>
                        <a:rPr lang="en-US" sz="2200" dirty="0" smtClean="0">
                          <a:effectLst/>
                        </a:rPr>
                        <a:t>Theme</a:t>
                      </a:r>
                      <a:endParaRPr lang="en-US" sz="2200" dirty="0">
                        <a:effectLst/>
                        <a:latin typeface="Corbel" panose="020B0503020204020204" pitchFamily="34" charset="0"/>
                        <a:ea typeface="Calibri" panose="020F0502020204030204" pitchFamily="34" charset="0"/>
                        <a:cs typeface="Mangal" panose="02040503050203030202" pitchFamily="18" charset="0"/>
                      </a:endParaRPr>
                    </a:p>
                  </a:txBody>
                  <a:tcPr marL="35984" marR="35984" marT="0" marB="0"/>
                </a:tc>
                <a:tc>
                  <a:txBody>
                    <a:bodyPr/>
                    <a:lstStyle/>
                    <a:p>
                      <a:pPr marL="0" marR="0" lvl="0" indent="0">
                        <a:spcBef>
                          <a:spcPts val="0"/>
                        </a:spcBef>
                        <a:spcAft>
                          <a:spcPts val="0"/>
                        </a:spcAft>
                        <a:buFont typeface="Symbol" panose="05050102010706020507" pitchFamily="18" charset="2"/>
                        <a:buNone/>
                      </a:pPr>
                      <a:r>
                        <a:rPr lang="en-US" sz="2200" dirty="0" smtClean="0">
                          <a:effectLst/>
                        </a:rPr>
                        <a:t>Key Indicator</a:t>
                      </a:r>
                      <a:endParaRPr lang="en-US" sz="2200" dirty="0">
                        <a:effectLst/>
                        <a:latin typeface="Corbel" panose="020B0503020204020204" pitchFamily="34" charset="0"/>
                        <a:ea typeface="Times New Roman" panose="02020603050405020304" pitchFamily="18" charset="0"/>
                      </a:endParaRPr>
                    </a:p>
                  </a:txBody>
                  <a:tcPr marL="35984" marR="35984" marT="0" marB="0"/>
                </a:tc>
                <a:tc>
                  <a:txBody>
                    <a:bodyPr/>
                    <a:lstStyle/>
                    <a:p>
                      <a:pPr marL="0" marR="0" lvl="0" indent="0">
                        <a:spcBef>
                          <a:spcPts val="0"/>
                        </a:spcBef>
                        <a:spcAft>
                          <a:spcPts val="0"/>
                        </a:spcAft>
                        <a:buFont typeface="Symbol" panose="05050102010706020507" pitchFamily="18" charset="2"/>
                        <a:buNone/>
                      </a:pPr>
                      <a:r>
                        <a:rPr lang="en-US" sz="2200" dirty="0" smtClean="0">
                          <a:effectLst/>
                        </a:rPr>
                        <a:t>Sample Question</a:t>
                      </a:r>
                      <a:r>
                        <a:rPr lang="en-US" sz="2200" baseline="0" dirty="0" smtClean="0">
                          <a:effectLst/>
                        </a:rPr>
                        <a:t> –Beneficiary</a:t>
                      </a:r>
                      <a:endParaRPr lang="en-US" sz="2200" dirty="0">
                        <a:effectLst/>
                        <a:latin typeface="Corbel" panose="020B0503020204020204" pitchFamily="34" charset="0"/>
                        <a:ea typeface="Times New Roman" panose="02020603050405020304" pitchFamily="18" charset="0"/>
                      </a:endParaRPr>
                    </a:p>
                  </a:txBody>
                  <a:tcPr marL="35984" marR="35984" marT="0" marB="0"/>
                </a:tc>
                <a:tc>
                  <a:txBody>
                    <a:bodyPr/>
                    <a:lstStyle/>
                    <a:p>
                      <a:pPr marL="0" marR="0" lvl="0" indent="0">
                        <a:spcBef>
                          <a:spcPts val="0"/>
                        </a:spcBef>
                        <a:spcAft>
                          <a:spcPts val="0"/>
                        </a:spcAft>
                        <a:buFont typeface="Symbol" panose="05050102010706020507" pitchFamily="18" charset="2"/>
                        <a:buNone/>
                      </a:pPr>
                      <a:r>
                        <a:rPr lang="en-US" sz="2200" dirty="0" smtClean="0">
                          <a:effectLst/>
                        </a:rPr>
                        <a:t>Sample Question – Facility/ Service Providers</a:t>
                      </a:r>
                      <a:endParaRPr lang="en-US" sz="2200" dirty="0">
                        <a:effectLst/>
                        <a:latin typeface="Corbel" panose="020B0503020204020204" pitchFamily="34" charset="0"/>
                        <a:ea typeface="Times New Roman" panose="02020603050405020304" pitchFamily="18" charset="0"/>
                      </a:endParaRPr>
                    </a:p>
                  </a:txBody>
                  <a:tcPr marL="35984" marR="35984" marT="0" marB="0"/>
                </a:tc>
                <a:extLst>
                  <a:ext uri="{0D108BD9-81ED-4DB2-BD59-A6C34878D82A}">
                    <a16:rowId xmlns:a16="http://schemas.microsoft.com/office/drawing/2014/main" val="10000"/>
                  </a:ext>
                </a:extLst>
              </a:tr>
              <a:tr h="2446899">
                <a:tc>
                  <a:txBody>
                    <a:bodyPr/>
                    <a:lstStyle/>
                    <a:p>
                      <a:pPr marL="0" marR="0" algn="ctr">
                        <a:lnSpc>
                          <a:spcPct val="107000"/>
                        </a:lnSpc>
                        <a:spcBef>
                          <a:spcPts val="0"/>
                        </a:spcBef>
                        <a:spcAft>
                          <a:spcPts val="0"/>
                        </a:spcAft>
                      </a:pPr>
                      <a:r>
                        <a:rPr lang="en-IN" sz="2200" dirty="0">
                          <a:effectLst/>
                        </a:rPr>
                        <a:t>Community Awareness</a:t>
                      </a:r>
                      <a:endParaRPr lang="en-US" sz="2200" dirty="0">
                        <a:effectLst/>
                        <a:latin typeface="Corbel" panose="020B0503020204020204" pitchFamily="34" charset="0"/>
                        <a:ea typeface="Calibri" panose="020F0502020204030204" pitchFamily="34" charset="0"/>
                        <a:cs typeface="Mangal" panose="02040503050203030202" pitchFamily="18" charset="0"/>
                      </a:endParaRPr>
                    </a:p>
                  </a:txBody>
                  <a:tcPr marL="35984" marR="35984" marT="0" marB="0"/>
                </a:tc>
                <a:tc>
                  <a:txBody>
                    <a:bodyPr/>
                    <a:lstStyle/>
                    <a:p>
                      <a:pPr marL="342900" marR="0" lvl="0" indent="-342900">
                        <a:spcBef>
                          <a:spcPts val="0"/>
                        </a:spcBef>
                        <a:spcAft>
                          <a:spcPts val="0"/>
                        </a:spcAft>
                        <a:buFont typeface="Symbol" panose="05050102010706020507" pitchFamily="18" charset="2"/>
                        <a:buChar char=""/>
                      </a:pPr>
                      <a:r>
                        <a:rPr lang="en-US" sz="2200" dirty="0">
                          <a:effectLst/>
                        </a:rPr>
                        <a:t>Age at Marriage </a:t>
                      </a:r>
                    </a:p>
                    <a:p>
                      <a:pPr marL="342900" marR="0" lvl="0" indent="-342900">
                        <a:spcBef>
                          <a:spcPts val="0"/>
                        </a:spcBef>
                        <a:spcAft>
                          <a:spcPts val="0"/>
                        </a:spcAft>
                        <a:buFont typeface="Symbol" panose="05050102010706020507" pitchFamily="18" charset="2"/>
                        <a:buChar char=""/>
                      </a:pPr>
                      <a:r>
                        <a:rPr lang="en-US" sz="2200" dirty="0">
                          <a:effectLst/>
                        </a:rPr>
                        <a:t>Desired Family Size and Spacing </a:t>
                      </a:r>
                    </a:p>
                    <a:p>
                      <a:pPr marL="342900" marR="0" lvl="0" indent="-342900">
                        <a:spcBef>
                          <a:spcPts val="0"/>
                        </a:spcBef>
                        <a:spcAft>
                          <a:spcPts val="0"/>
                        </a:spcAft>
                        <a:buFont typeface="Symbol" panose="05050102010706020507" pitchFamily="18" charset="2"/>
                        <a:buChar char=""/>
                      </a:pPr>
                      <a:r>
                        <a:rPr lang="en-US" sz="2200" dirty="0">
                          <a:solidFill>
                            <a:srgbClr val="FF0000"/>
                          </a:solidFill>
                          <a:effectLst/>
                        </a:rPr>
                        <a:t>Knowledge about </a:t>
                      </a:r>
                      <a:r>
                        <a:rPr lang="en-US" sz="2200" dirty="0" smtClean="0">
                          <a:solidFill>
                            <a:srgbClr val="FF0000"/>
                          </a:solidFill>
                          <a:effectLst/>
                        </a:rPr>
                        <a:t>contraceptive</a:t>
                      </a:r>
                      <a:r>
                        <a:rPr lang="en-US" sz="2200" baseline="0" dirty="0" smtClean="0">
                          <a:solidFill>
                            <a:srgbClr val="FF0000"/>
                          </a:solidFill>
                          <a:effectLst/>
                        </a:rPr>
                        <a:t> </a:t>
                      </a:r>
                      <a:r>
                        <a:rPr lang="en-US" sz="2200" dirty="0" smtClean="0">
                          <a:solidFill>
                            <a:srgbClr val="FF0000"/>
                          </a:solidFill>
                          <a:effectLst/>
                        </a:rPr>
                        <a:t>methods</a:t>
                      </a:r>
                      <a:endParaRPr lang="en-US" sz="2200" dirty="0">
                        <a:solidFill>
                          <a:srgbClr val="FF0000"/>
                        </a:solidFill>
                        <a:effectLst/>
                      </a:endParaRPr>
                    </a:p>
                    <a:p>
                      <a:pPr marL="342900" marR="0" lvl="0" indent="-342900">
                        <a:spcBef>
                          <a:spcPts val="0"/>
                        </a:spcBef>
                        <a:spcAft>
                          <a:spcPts val="0"/>
                        </a:spcAft>
                        <a:buFont typeface="Symbol" panose="05050102010706020507" pitchFamily="18" charset="2"/>
                        <a:buChar char=""/>
                      </a:pPr>
                      <a:r>
                        <a:rPr lang="en-US" sz="2200" dirty="0">
                          <a:effectLst/>
                        </a:rPr>
                        <a:t>Abortion</a:t>
                      </a:r>
                      <a:endParaRPr lang="en-US" sz="2200" dirty="0">
                        <a:effectLst/>
                        <a:latin typeface="Corbel" panose="020B0503020204020204" pitchFamily="34" charset="0"/>
                        <a:ea typeface="Times New Roman" panose="02020603050405020304" pitchFamily="18" charset="0"/>
                      </a:endParaRPr>
                    </a:p>
                  </a:txBody>
                  <a:tcPr marL="35984" marR="35984" marT="0" marB="0"/>
                </a:tc>
                <a:tc>
                  <a:txBody>
                    <a:bodyPr/>
                    <a:lstStyle/>
                    <a:p>
                      <a:pPr marL="342900" marR="0" lvl="0" indent="-342900">
                        <a:spcBef>
                          <a:spcPts val="0"/>
                        </a:spcBef>
                        <a:spcAft>
                          <a:spcPts val="0"/>
                        </a:spcAft>
                        <a:buFont typeface="Symbol" panose="05050102010706020507" pitchFamily="18" charset="2"/>
                        <a:buChar char=""/>
                      </a:pPr>
                      <a:r>
                        <a:rPr lang="en-US" sz="2200" dirty="0" smtClean="0">
                          <a:effectLst/>
                        </a:rPr>
                        <a:t>Whether </a:t>
                      </a:r>
                      <a:r>
                        <a:rPr lang="en-US" sz="2200" dirty="0">
                          <a:effectLst/>
                        </a:rPr>
                        <a:t>you wanted your most recent pregnancy?</a:t>
                      </a:r>
                    </a:p>
                    <a:p>
                      <a:pPr marL="342900" marR="0" lvl="0" indent="-342900">
                        <a:spcBef>
                          <a:spcPts val="0"/>
                        </a:spcBef>
                        <a:spcAft>
                          <a:spcPts val="0"/>
                        </a:spcAft>
                        <a:buFont typeface="Symbol" panose="05050102010706020507" pitchFamily="18" charset="2"/>
                        <a:buChar char=""/>
                      </a:pPr>
                      <a:r>
                        <a:rPr lang="en-US" sz="2200" dirty="0">
                          <a:solidFill>
                            <a:srgbClr val="FF0000"/>
                          </a:solidFill>
                          <a:effectLst/>
                        </a:rPr>
                        <a:t>What are the different contraceptive methods?</a:t>
                      </a:r>
                    </a:p>
                    <a:p>
                      <a:pPr marL="342900" marR="0" lvl="0" indent="-342900">
                        <a:spcBef>
                          <a:spcPts val="0"/>
                        </a:spcBef>
                        <a:spcAft>
                          <a:spcPts val="0"/>
                        </a:spcAft>
                        <a:buFont typeface="Symbol" panose="05050102010706020507" pitchFamily="18" charset="2"/>
                        <a:buChar char=""/>
                      </a:pPr>
                      <a:r>
                        <a:rPr lang="en-US" sz="2200" dirty="0" smtClean="0">
                          <a:solidFill>
                            <a:srgbClr val="FF0000"/>
                          </a:solidFill>
                          <a:effectLst/>
                        </a:rPr>
                        <a:t>Have </a:t>
                      </a:r>
                      <a:r>
                        <a:rPr lang="en-US" sz="2200" dirty="0">
                          <a:solidFill>
                            <a:srgbClr val="FF0000"/>
                          </a:solidFill>
                          <a:effectLst/>
                        </a:rPr>
                        <a:t>you ever used a contraceptive method</a:t>
                      </a:r>
                      <a:r>
                        <a:rPr lang="en-US" sz="2200" dirty="0" smtClean="0">
                          <a:solidFill>
                            <a:srgbClr val="FF0000"/>
                          </a:solidFill>
                          <a:effectLst/>
                        </a:rPr>
                        <a:t>? Why/ Why not?</a:t>
                      </a:r>
                      <a:endParaRPr lang="en-US" sz="2200" dirty="0">
                        <a:solidFill>
                          <a:srgbClr val="FF0000"/>
                        </a:solidFill>
                        <a:effectLst/>
                        <a:latin typeface="Corbel" panose="020B0503020204020204" pitchFamily="34" charset="0"/>
                      </a:endParaRPr>
                    </a:p>
                  </a:txBody>
                  <a:tcPr marL="35984" marR="35984" marT="0" marB="0"/>
                </a:tc>
                <a:tc>
                  <a:txBody>
                    <a:bodyPr/>
                    <a:lstStyle/>
                    <a:p>
                      <a:pPr marL="342900" marR="0" lvl="0" indent="-342900" algn="l" defTabSz="914400" rtl="0" eaLnBrk="1" latinLnBrk="0" hangingPunct="1">
                        <a:spcBef>
                          <a:spcPts val="0"/>
                        </a:spcBef>
                        <a:spcAft>
                          <a:spcPts val="0"/>
                        </a:spcAft>
                        <a:buFont typeface="Symbol" panose="05050102010706020507" pitchFamily="18" charset="2"/>
                        <a:buChar char=""/>
                      </a:pPr>
                      <a:r>
                        <a:rPr lang="en-US" sz="2200" kern="1200" dirty="0" smtClean="0">
                          <a:effectLst/>
                        </a:rPr>
                        <a:t>Assess the </a:t>
                      </a:r>
                      <a:r>
                        <a:rPr lang="en-US" sz="2200" kern="1200" dirty="0" smtClean="0">
                          <a:solidFill>
                            <a:srgbClr val="FF0000"/>
                          </a:solidFill>
                          <a:effectLst/>
                        </a:rPr>
                        <a:t>knowledge and skill of health care provider about Family planning </a:t>
                      </a:r>
                      <a:r>
                        <a:rPr lang="en-US" sz="2200" kern="1200" dirty="0" smtClean="0">
                          <a:solidFill>
                            <a:srgbClr val="FF0000"/>
                          </a:solidFill>
                          <a:effectLst/>
                        </a:rPr>
                        <a:t>counselling</a:t>
                      </a:r>
                    </a:p>
                    <a:p>
                      <a:pPr marL="342900" marR="0" lvl="0" indent="-342900" algn="l" defTabSz="914400" rtl="0" eaLnBrk="1" latinLnBrk="0" hangingPunct="1">
                        <a:spcBef>
                          <a:spcPts val="0"/>
                        </a:spcBef>
                        <a:spcAft>
                          <a:spcPts val="0"/>
                        </a:spcAft>
                        <a:buFont typeface="Symbol" panose="05050102010706020507" pitchFamily="18" charset="2"/>
                        <a:buChar char=""/>
                      </a:pPr>
                      <a:r>
                        <a:rPr lang="en-US" sz="2200" kern="1200" dirty="0" smtClean="0">
                          <a:solidFill>
                            <a:srgbClr val="FF0000"/>
                          </a:solidFill>
                          <a:effectLst/>
                        </a:rPr>
                        <a:t>Knowledge about new contraceptives</a:t>
                      </a:r>
                      <a:endParaRPr lang="en-US" sz="2200" kern="1200" dirty="0" smtClean="0">
                        <a:solidFill>
                          <a:srgbClr val="FF0000"/>
                        </a:solidFill>
                        <a:effectLst/>
                      </a:endParaRPr>
                    </a:p>
                    <a:p>
                      <a:pPr marL="342900" marR="0" lvl="0" indent="-342900">
                        <a:spcBef>
                          <a:spcPts val="0"/>
                        </a:spcBef>
                        <a:spcAft>
                          <a:spcPts val="0"/>
                        </a:spcAft>
                        <a:buFont typeface="Symbol" panose="05050102010706020507" pitchFamily="18" charset="2"/>
                        <a:buChar char=""/>
                      </a:pPr>
                      <a:endParaRPr lang="en-US" sz="2200" dirty="0">
                        <a:effectLst/>
                        <a:latin typeface="Corbel" panose="020B0503020204020204" pitchFamily="34" charset="0"/>
                        <a:ea typeface="Times New Roman" panose="02020603050405020304" pitchFamily="18" charset="0"/>
                      </a:endParaRPr>
                    </a:p>
                  </a:txBody>
                  <a:tcPr marL="35984" marR="35984" marT="0" marB="0"/>
                </a:tc>
                <a:extLst>
                  <a:ext uri="{0D108BD9-81ED-4DB2-BD59-A6C34878D82A}">
                    <a16:rowId xmlns:a16="http://schemas.microsoft.com/office/drawing/2014/main" val="10001"/>
                  </a:ext>
                </a:extLst>
              </a:tr>
              <a:tr h="431806">
                <a:tc>
                  <a:txBody>
                    <a:bodyPr/>
                    <a:lstStyle/>
                    <a:p>
                      <a:pPr marL="0" marR="0" algn="ctr">
                        <a:lnSpc>
                          <a:spcPct val="107000"/>
                        </a:lnSpc>
                        <a:spcBef>
                          <a:spcPts val="0"/>
                        </a:spcBef>
                        <a:spcAft>
                          <a:spcPts val="0"/>
                        </a:spcAft>
                      </a:pPr>
                      <a:r>
                        <a:rPr lang="en-IN" sz="2200">
                          <a:effectLst/>
                        </a:rPr>
                        <a:t>Community Strategy </a:t>
                      </a:r>
                      <a:endParaRPr lang="en-US" sz="2200">
                        <a:effectLst/>
                        <a:latin typeface="Corbel" panose="020B0503020204020204" pitchFamily="34" charset="0"/>
                        <a:ea typeface="Calibri" panose="020F0502020204030204" pitchFamily="34" charset="0"/>
                        <a:cs typeface="Mangal" panose="02040503050203030202" pitchFamily="18" charset="0"/>
                      </a:endParaRPr>
                    </a:p>
                  </a:txBody>
                  <a:tcPr marL="35984" marR="35984" marT="0" marB="0"/>
                </a:tc>
                <a:tc>
                  <a:txBody>
                    <a:bodyPr/>
                    <a:lstStyle/>
                    <a:p>
                      <a:pPr marL="342900" marR="0" lvl="0" indent="-342900">
                        <a:spcBef>
                          <a:spcPts val="0"/>
                        </a:spcBef>
                        <a:spcAft>
                          <a:spcPts val="0"/>
                        </a:spcAft>
                        <a:buFont typeface="Symbol" panose="05050102010706020507" pitchFamily="18" charset="2"/>
                        <a:buChar char=""/>
                      </a:pPr>
                      <a:r>
                        <a:rPr lang="en-US" sz="2200" dirty="0">
                          <a:solidFill>
                            <a:srgbClr val="FF0000"/>
                          </a:solidFill>
                          <a:effectLst/>
                        </a:rPr>
                        <a:t>Social Marketing</a:t>
                      </a:r>
                      <a:endParaRPr lang="en-US" sz="2200" dirty="0">
                        <a:solidFill>
                          <a:srgbClr val="FF0000"/>
                        </a:solidFill>
                        <a:effectLst/>
                        <a:latin typeface="Corbel" panose="020B0503020204020204" pitchFamily="34" charset="0"/>
                        <a:ea typeface="Times New Roman" panose="02020603050405020304" pitchFamily="18" charset="0"/>
                      </a:endParaRPr>
                    </a:p>
                  </a:txBody>
                  <a:tcPr marL="35984" marR="35984" marT="0" marB="0"/>
                </a:tc>
                <a:tc>
                  <a:txBody>
                    <a:bodyPr/>
                    <a:lstStyle/>
                    <a:p>
                      <a:pPr marL="342900" marR="0" lvl="0" indent="-342900">
                        <a:spcBef>
                          <a:spcPts val="0"/>
                        </a:spcBef>
                        <a:spcAft>
                          <a:spcPts val="0"/>
                        </a:spcAft>
                        <a:buFont typeface="Symbol" panose="05050102010706020507" pitchFamily="18" charset="2"/>
                        <a:buChar char=""/>
                      </a:pPr>
                      <a:r>
                        <a:rPr lang="en-US" sz="2200" baseline="0" dirty="0" smtClean="0">
                          <a:solidFill>
                            <a:srgbClr val="FF0000"/>
                          </a:solidFill>
                          <a:effectLst/>
                        </a:rPr>
                        <a:t>Does </a:t>
                      </a:r>
                      <a:r>
                        <a:rPr lang="en-US" sz="2200" dirty="0" smtClean="0">
                          <a:solidFill>
                            <a:srgbClr val="FF0000"/>
                          </a:solidFill>
                          <a:effectLst/>
                        </a:rPr>
                        <a:t>ASHA distribute contraceptives?</a:t>
                      </a:r>
                      <a:endParaRPr lang="en-US" sz="2200" dirty="0">
                        <a:solidFill>
                          <a:srgbClr val="FF0000"/>
                        </a:solidFill>
                        <a:effectLst/>
                      </a:endParaRPr>
                    </a:p>
                    <a:p>
                      <a:pPr marL="342900" marR="0" lvl="0" indent="-342900">
                        <a:spcBef>
                          <a:spcPts val="0"/>
                        </a:spcBef>
                        <a:spcAft>
                          <a:spcPts val="0"/>
                        </a:spcAft>
                        <a:buFont typeface="Symbol" panose="05050102010706020507" pitchFamily="18" charset="2"/>
                        <a:buChar char=""/>
                      </a:pPr>
                      <a:r>
                        <a:rPr lang="en-US" sz="2200" dirty="0">
                          <a:effectLst/>
                        </a:rPr>
                        <a:t>Is your choice of contraceptive available with the ASHA</a:t>
                      </a:r>
                      <a:r>
                        <a:rPr lang="en-US" sz="2200" dirty="0" smtClean="0">
                          <a:effectLst/>
                        </a:rPr>
                        <a:t>?</a:t>
                      </a:r>
                      <a:endParaRPr lang="en-US" sz="2200" dirty="0">
                        <a:effectLst/>
                        <a:latin typeface="Corbel" panose="020B0503020204020204" pitchFamily="34" charset="0"/>
                      </a:endParaRPr>
                    </a:p>
                  </a:txBody>
                  <a:tcPr marL="35984" marR="35984" marT="0" marB="0"/>
                </a:tc>
                <a:tc>
                  <a:txBody>
                    <a:bodyPr/>
                    <a:lstStyle/>
                    <a:p>
                      <a:pPr marL="342900" marR="0" lvl="0" indent="-342900" algn="l" defTabSz="914400" rtl="0" eaLnBrk="1" latinLnBrk="0" hangingPunct="1">
                        <a:spcBef>
                          <a:spcPts val="0"/>
                        </a:spcBef>
                        <a:spcAft>
                          <a:spcPts val="0"/>
                        </a:spcAft>
                        <a:buFont typeface="Symbol" panose="05050102010706020507" pitchFamily="18" charset="2"/>
                        <a:buChar char=""/>
                      </a:pPr>
                      <a:r>
                        <a:rPr lang="en-IN" sz="2200" kern="1200" dirty="0" smtClean="0">
                          <a:effectLst/>
                        </a:rPr>
                        <a:t>Is ASHA escorting clients for PPIUCD </a:t>
                      </a:r>
                      <a:r>
                        <a:rPr lang="en-IN" sz="2200" kern="1200" dirty="0" smtClean="0">
                          <a:effectLst/>
                        </a:rPr>
                        <a:t>insertion/ </a:t>
                      </a:r>
                      <a:r>
                        <a:rPr lang="en-IN" sz="2200" kern="1200" dirty="0" err="1" smtClean="0">
                          <a:effectLst/>
                        </a:rPr>
                        <a:t>Injectables</a:t>
                      </a:r>
                      <a:r>
                        <a:rPr lang="en-IN" sz="2200" kern="1200" dirty="0" smtClean="0">
                          <a:effectLst/>
                        </a:rPr>
                        <a:t>?</a:t>
                      </a:r>
                      <a:endParaRPr lang="en-IN" sz="2200" kern="1200" dirty="0" smtClean="0">
                        <a:effectLst/>
                      </a:endParaRPr>
                    </a:p>
                    <a:p>
                      <a:pPr marL="342900" marR="0" lvl="0" indent="-342900" algn="l" defTabSz="914400" rtl="0" eaLnBrk="1" latinLnBrk="0" hangingPunct="1">
                        <a:spcBef>
                          <a:spcPts val="0"/>
                        </a:spcBef>
                        <a:spcAft>
                          <a:spcPts val="0"/>
                        </a:spcAft>
                        <a:buFont typeface="Symbol" panose="05050102010706020507" pitchFamily="18" charset="2"/>
                        <a:buChar char=""/>
                      </a:pPr>
                      <a:r>
                        <a:rPr lang="en-IN" sz="2200" kern="1200" dirty="0" smtClean="0">
                          <a:solidFill>
                            <a:srgbClr val="FF0000"/>
                          </a:solidFill>
                          <a:effectLst/>
                        </a:rPr>
                        <a:t>Was ASHA paid incentives for delaying and spacing of births</a:t>
                      </a:r>
                      <a:endParaRPr lang="en-US" sz="2200" kern="1200" dirty="0">
                        <a:solidFill>
                          <a:srgbClr val="FF0000"/>
                        </a:solidFill>
                        <a:effectLst/>
                        <a:latin typeface="Corbel" panose="020B0503020204020204" pitchFamily="34" charset="0"/>
                        <a:ea typeface="+mn-ea"/>
                        <a:cs typeface="+mn-cs"/>
                      </a:endParaRPr>
                    </a:p>
                  </a:txBody>
                  <a:tcPr marL="35984" marR="35984" marT="0" marB="0"/>
                </a:tc>
                <a:extLst>
                  <a:ext uri="{0D108BD9-81ED-4DB2-BD59-A6C34878D82A}">
                    <a16:rowId xmlns:a16="http://schemas.microsoft.com/office/drawing/2014/main" val="10002"/>
                  </a:ext>
                </a:extLst>
              </a:tr>
            </a:tbl>
          </a:graphicData>
        </a:graphic>
      </p:graphicFrame>
      <p:sp>
        <p:nvSpPr>
          <p:cNvPr id="9" name="Rectangle 8"/>
          <p:cNvSpPr/>
          <p:nvPr/>
        </p:nvSpPr>
        <p:spPr>
          <a:xfrm>
            <a:off x="1497710" y="252137"/>
            <a:ext cx="9144000" cy="473077"/>
          </a:xfrm>
          <a:prstGeom prst="rect">
            <a:avLst/>
          </a:prstGeom>
          <a:ln/>
          <a:extLst/>
        </p:spPr>
        <p:style>
          <a:lnRef idx="3">
            <a:schemeClr val="lt1"/>
          </a:lnRef>
          <a:fillRef idx="1">
            <a:schemeClr val="accent3"/>
          </a:fillRef>
          <a:effectRef idx="1">
            <a:schemeClr val="accent3"/>
          </a:effectRef>
          <a:fontRef idx="minor">
            <a:schemeClr val="lt1"/>
          </a:fontRef>
        </p:style>
        <p:txBody>
          <a:bodyPr vert="horz" lIns="91440" tIns="45720" rIns="91440" bIns="45720" rtlCol="0" anchor="ctr">
            <a:noAutofit/>
          </a:bodyPr>
          <a:lstStyle/>
          <a:p>
            <a:pPr marL="0" marR="0" lvl="0" indent="0" algn="ctr" defTabSz="914400" eaLnBrk="1" fontAlgn="auto" latinLnBrk="0" hangingPunct="1">
              <a:lnSpc>
                <a:spcPct val="90000"/>
              </a:lnSpc>
              <a:spcBef>
                <a:spcPct val="0"/>
              </a:spcBef>
              <a:spcAft>
                <a:spcPts val="0"/>
              </a:spcAft>
              <a:buClrTx/>
              <a:buSzTx/>
              <a:buFontTx/>
              <a:buNone/>
              <a:tabLst/>
              <a:defRPr/>
            </a:pPr>
            <a:r>
              <a:rPr kumimoji="0" lang="en-US" sz="2800" b="1" i="0" u="none" strike="noStrike" kern="0" cap="none" spc="-60" normalizeH="0" baseline="0" noProof="0" dirty="0" smtClean="0">
                <a:ln>
                  <a:noFill/>
                </a:ln>
                <a:solidFill>
                  <a:sysClr val="window" lastClr="FFFFFF"/>
                </a:solidFill>
                <a:effectLst/>
                <a:uLnTx/>
                <a:uFillTx/>
                <a:latin typeface="Corbel"/>
                <a:ea typeface="+mn-ea"/>
                <a:cs typeface="+mn-cs"/>
              </a:rPr>
              <a:t>Key CRM Questions</a:t>
            </a:r>
            <a:r>
              <a:rPr kumimoji="0" lang="en-US" sz="2800" b="1" i="0" u="none" strike="noStrike" kern="0" cap="none" spc="-60" normalizeH="0" noProof="0" dirty="0" smtClean="0">
                <a:ln>
                  <a:noFill/>
                </a:ln>
                <a:solidFill>
                  <a:sysClr val="window" lastClr="FFFFFF"/>
                </a:solidFill>
                <a:effectLst/>
                <a:uLnTx/>
                <a:uFillTx/>
                <a:latin typeface="Corbel"/>
                <a:ea typeface="+mn-ea"/>
                <a:cs typeface="+mn-cs"/>
              </a:rPr>
              <a:t> – Family Planning</a:t>
            </a:r>
            <a:endParaRPr kumimoji="0" lang="en-GB" sz="2800" b="1" i="0" u="none" strike="noStrike" kern="0" cap="none" spc="-60" normalizeH="0" baseline="0" noProof="0" dirty="0">
              <a:ln>
                <a:noFill/>
              </a:ln>
              <a:solidFill>
                <a:sysClr val="window" lastClr="FFFFFF"/>
              </a:solidFill>
              <a:effectLst/>
              <a:uLnTx/>
              <a:uFillTx/>
              <a:latin typeface="Corbel"/>
              <a:ea typeface="+mn-ea"/>
              <a:cs typeface="+mn-cs"/>
            </a:endParaRPr>
          </a:p>
        </p:txBody>
      </p:sp>
    </p:spTree>
    <p:extLst>
      <p:ext uri="{BB962C8B-B14F-4D97-AF65-F5344CB8AC3E}">
        <p14:creationId xmlns:p14="http://schemas.microsoft.com/office/powerpoint/2010/main" val="167396727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3070081822"/>
              </p:ext>
            </p:extLst>
          </p:nvPr>
        </p:nvGraphicFramePr>
        <p:xfrm>
          <a:off x="283780" y="975465"/>
          <a:ext cx="11603419" cy="5699760"/>
        </p:xfrm>
        <a:graphic>
          <a:graphicData uri="http://schemas.openxmlformats.org/drawingml/2006/table">
            <a:tbl>
              <a:tblPr firstRow="1" firstCol="1" bandRow="1">
                <a:tableStyleId>{C083E6E3-FA7D-4D7B-A595-EF9225AFEA82}</a:tableStyleId>
              </a:tblPr>
              <a:tblGrid>
                <a:gridCol w="2042454">
                  <a:extLst>
                    <a:ext uri="{9D8B030D-6E8A-4147-A177-3AD203B41FA5}">
                      <a16:colId xmlns:a16="http://schemas.microsoft.com/office/drawing/2014/main" val="20000"/>
                    </a:ext>
                  </a:extLst>
                </a:gridCol>
                <a:gridCol w="3436499">
                  <a:extLst>
                    <a:ext uri="{9D8B030D-6E8A-4147-A177-3AD203B41FA5}">
                      <a16:colId xmlns:a16="http://schemas.microsoft.com/office/drawing/2014/main" val="20001"/>
                    </a:ext>
                  </a:extLst>
                </a:gridCol>
                <a:gridCol w="3539193">
                  <a:extLst>
                    <a:ext uri="{9D8B030D-6E8A-4147-A177-3AD203B41FA5}">
                      <a16:colId xmlns:a16="http://schemas.microsoft.com/office/drawing/2014/main" val="20002"/>
                    </a:ext>
                  </a:extLst>
                </a:gridCol>
                <a:gridCol w="2585273">
                  <a:extLst>
                    <a:ext uri="{9D8B030D-6E8A-4147-A177-3AD203B41FA5}">
                      <a16:colId xmlns:a16="http://schemas.microsoft.com/office/drawing/2014/main" val="20003"/>
                    </a:ext>
                  </a:extLst>
                </a:gridCol>
              </a:tblGrid>
              <a:tr h="648384">
                <a:tc>
                  <a:txBody>
                    <a:bodyPr/>
                    <a:lstStyle/>
                    <a:p>
                      <a:pPr marL="0" marR="0" algn="ctr">
                        <a:lnSpc>
                          <a:spcPct val="107000"/>
                        </a:lnSpc>
                        <a:spcBef>
                          <a:spcPts val="0"/>
                        </a:spcBef>
                        <a:spcAft>
                          <a:spcPts val="0"/>
                        </a:spcAft>
                      </a:pPr>
                      <a:r>
                        <a:rPr lang="en-US" sz="2200" dirty="0" smtClean="0">
                          <a:effectLst/>
                          <a:latin typeface="Corbel" panose="020B0503020204020204" pitchFamily="34" charset="0"/>
                        </a:rPr>
                        <a:t>Theme</a:t>
                      </a:r>
                      <a:endParaRPr lang="en-US" sz="2200" dirty="0">
                        <a:effectLst/>
                        <a:latin typeface="Corbel" panose="020B0503020204020204" pitchFamily="34" charset="0"/>
                        <a:ea typeface="Calibri" panose="020F0502020204030204" pitchFamily="34" charset="0"/>
                        <a:cs typeface="Mangal" panose="02040503050203030202" pitchFamily="18" charset="0"/>
                      </a:endParaRPr>
                    </a:p>
                  </a:txBody>
                  <a:tcPr marL="35984" marR="35984" marT="0" marB="0"/>
                </a:tc>
                <a:tc>
                  <a:txBody>
                    <a:bodyPr/>
                    <a:lstStyle/>
                    <a:p>
                      <a:pPr marL="0" marR="0" lvl="0" indent="0">
                        <a:spcBef>
                          <a:spcPts val="0"/>
                        </a:spcBef>
                        <a:spcAft>
                          <a:spcPts val="0"/>
                        </a:spcAft>
                        <a:buFont typeface="Symbol" panose="05050102010706020507" pitchFamily="18" charset="2"/>
                        <a:buNone/>
                      </a:pPr>
                      <a:r>
                        <a:rPr lang="en-US" sz="2200" dirty="0" smtClean="0">
                          <a:effectLst/>
                          <a:latin typeface="Corbel" panose="020B0503020204020204" pitchFamily="34" charset="0"/>
                        </a:rPr>
                        <a:t>Key Indicator</a:t>
                      </a:r>
                      <a:endParaRPr lang="en-US" sz="2200" dirty="0">
                        <a:effectLst/>
                        <a:latin typeface="Corbel" panose="020B0503020204020204" pitchFamily="34" charset="0"/>
                        <a:ea typeface="Times New Roman" panose="02020603050405020304" pitchFamily="18" charset="0"/>
                      </a:endParaRPr>
                    </a:p>
                  </a:txBody>
                  <a:tcPr marL="35984" marR="35984" marT="0" marB="0"/>
                </a:tc>
                <a:tc>
                  <a:txBody>
                    <a:bodyPr/>
                    <a:lstStyle/>
                    <a:p>
                      <a:pPr marL="0" marR="0" lvl="0" indent="0">
                        <a:spcBef>
                          <a:spcPts val="0"/>
                        </a:spcBef>
                        <a:spcAft>
                          <a:spcPts val="0"/>
                        </a:spcAft>
                        <a:buFont typeface="Symbol" panose="05050102010706020507" pitchFamily="18" charset="2"/>
                        <a:buNone/>
                      </a:pPr>
                      <a:r>
                        <a:rPr lang="en-US" sz="2200" dirty="0" smtClean="0">
                          <a:effectLst/>
                          <a:latin typeface="Corbel" panose="020B0503020204020204" pitchFamily="34" charset="0"/>
                        </a:rPr>
                        <a:t>Sample Question</a:t>
                      </a:r>
                      <a:r>
                        <a:rPr lang="en-US" sz="2200" baseline="0" dirty="0" smtClean="0">
                          <a:effectLst/>
                          <a:latin typeface="Corbel" panose="020B0503020204020204" pitchFamily="34" charset="0"/>
                        </a:rPr>
                        <a:t> –Beneficiary</a:t>
                      </a:r>
                      <a:endParaRPr lang="en-US" sz="2200" dirty="0">
                        <a:effectLst/>
                        <a:latin typeface="Corbel" panose="020B0503020204020204" pitchFamily="34" charset="0"/>
                        <a:ea typeface="Times New Roman" panose="02020603050405020304" pitchFamily="18" charset="0"/>
                      </a:endParaRPr>
                    </a:p>
                  </a:txBody>
                  <a:tcPr marL="35984" marR="35984" marT="0" marB="0"/>
                </a:tc>
                <a:tc>
                  <a:txBody>
                    <a:bodyPr/>
                    <a:lstStyle/>
                    <a:p>
                      <a:pPr marL="0" marR="0" lvl="0" indent="0">
                        <a:spcBef>
                          <a:spcPts val="0"/>
                        </a:spcBef>
                        <a:spcAft>
                          <a:spcPts val="0"/>
                        </a:spcAft>
                        <a:buFont typeface="Symbol" panose="05050102010706020507" pitchFamily="18" charset="2"/>
                        <a:buNone/>
                      </a:pPr>
                      <a:r>
                        <a:rPr lang="en-US" sz="2200" dirty="0" smtClean="0">
                          <a:effectLst/>
                          <a:latin typeface="Corbel" panose="020B0503020204020204" pitchFamily="34" charset="0"/>
                        </a:rPr>
                        <a:t>Sample Question – Facility/ Service Providers</a:t>
                      </a:r>
                      <a:endParaRPr lang="en-US" sz="2200" dirty="0">
                        <a:effectLst/>
                        <a:latin typeface="Corbel" panose="020B0503020204020204" pitchFamily="34" charset="0"/>
                        <a:ea typeface="Times New Roman" panose="02020603050405020304" pitchFamily="18" charset="0"/>
                      </a:endParaRPr>
                    </a:p>
                  </a:txBody>
                  <a:tcPr marL="35984" marR="35984" marT="0" marB="0"/>
                </a:tc>
                <a:extLst>
                  <a:ext uri="{0D108BD9-81ED-4DB2-BD59-A6C34878D82A}">
                    <a16:rowId xmlns:a16="http://schemas.microsoft.com/office/drawing/2014/main" val="10000"/>
                  </a:ext>
                </a:extLst>
              </a:tr>
              <a:tr h="2464086">
                <a:tc>
                  <a:txBody>
                    <a:bodyPr/>
                    <a:lstStyle/>
                    <a:p>
                      <a:pPr marL="0" marR="0" algn="ctr">
                        <a:lnSpc>
                          <a:spcPct val="107000"/>
                        </a:lnSpc>
                        <a:spcBef>
                          <a:spcPts val="0"/>
                        </a:spcBef>
                        <a:spcAft>
                          <a:spcPts val="0"/>
                        </a:spcAft>
                      </a:pPr>
                      <a:r>
                        <a:rPr lang="en-IN" sz="2200" dirty="0">
                          <a:effectLst/>
                          <a:latin typeface="Corbel" panose="020B0503020204020204" pitchFamily="34" charset="0"/>
                          <a:ea typeface="Calibri" panose="020F0502020204030204" pitchFamily="34" charset="0"/>
                          <a:cs typeface="Mangal" panose="02040503050203030202" pitchFamily="18" charset="0"/>
                        </a:rPr>
                        <a:t>Facility Based Services</a:t>
                      </a:r>
                      <a:endParaRPr lang="en-US" sz="2200" dirty="0">
                        <a:effectLst/>
                        <a:latin typeface="Corbel" panose="020B0503020204020204" pitchFamily="34" charset="0"/>
                        <a:ea typeface="Calibri" panose="020F0502020204030204" pitchFamily="34" charset="0"/>
                        <a:cs typeface="Mangal" panose="02040503050203030202" pitchFamily="18" charset="0"/>
                      </a:endParaRPr>
                    </a:p>
                  </a:txBody>
                  <a:tcPr marL="68580" marR="68580" marT="0" marB="0"/>
                </a:tc>
                <a:tc>
                  <a:txBody>
                    <a:bodyPr/>
                    <a:lstStyle/>
                    <a:p>
                      <a:pPr marL="342900" marR="0" lvl="0" indent="-342900">
                        <a:spcBef>
                          <a:spcPts val="0"/>
                        </a:spcBef>
                        <a:spcAft>
                          <a:spcPts val="0"/>
                        </a:spcAft>
                        <a:buFont typeface="Symbol" panose="05050102010706020507" pitchFamily="18" charset="2"/>
                        <a:buChar char=""/>
                      </a:pPr>
                      <a:r>
                        <a:rPr lang="en-US" sz="2200" b="1" dirty="0">
                          <a:effectLst/>
                          <a:latin typeface="Corbel" panose="020B0503020204020204" pitchFamily="34" charset="0"/>
                          <a:ea typeface="Times New Roman" panose="02020603050405020304" pitchFamily="18" charset="0"/>
                        </a:rPr>
                        <a:t>Availability of Bouquet of </a:t>
                      </a:r>
                      <a:r>
                        <a:rPr lang="en-US" sz="2200" b="1" dirty="0" smtClean="0">
                          <a:effectLst/>
                          <a:latin typeface="Corbel" panose="020B0503020204020204" pitchFamily="34" charset="0"/>
                          <a:ea typeface="Times New Roman" panose="02020603050405020304" pitchFamily="18" charset="0"/>
                        </a:rPr>
                        <a:t>contraception </a:t>
                      </a:r>
                      <a:r>
                        <a:rPr lang="en-US" sz="2200" b="1" dirty="0" smtClean="0">
                          <a:solidFill>
                            <a:srgbClr val="FF0000"/>
                          </a:solidFill>
                          <a:effectLst/>
                          <a:latin typeface="Corbel" panose="020B0503020204020204" pitchFamily="34" charset="0"/>
                          <a:ea typeface="Times New Roman" panose="02020603050405020304" pitchFamily="18" charset="0"/>
                        </a:rPr>
                        <a:t>(esp. </a:t>
                      </a:r>
                      <a:r>
                        <a:rPr lang="en-US" sz="2200" b="1" dirty="0" err="1" smtClean="0">
                          <a:solidFill>
                            <a:srgbClr val="FF0000"/>
                          </a:solidFill>
                          <a:effectLst/>
                          <a:latin typeface="Corbel" panose="020B0503020204020204" pitchFamily="34" charset="0"/>
                          <a:ea typeface="Times New Roman" panose="02020603050405020304" pitchFamily="18" charset="0"/>
                        </a:rPr>
                        <a:t>injectables</a:t>
                      </a:r>
                      <a:r>
                        <a:rPr lang="en-US" sz="2200" b="1" dirty="0" smtClean="0">
                          <a:solidFill>
                            <a:srgbClr val="FF0000"/>
                          </a:solidFill>
                          <a:effectLst/>
                          <a:latin typeface="Corbel" panose="020B0503020204020204" pitchFamily="34" charset="0"/>
                          <a:ea typeface="Times New Roman" panose="02020603050405020304" pitchFamily="18" charset="0"/>
                        </a:rPr>
                        <a:t>) </a:t>
                      </a:r>
                      <a:r>
                        <a:rPr lang="en-US" sz="2200" b="1" dirty="0">
                          <a:effectLst/>
                          <a:latin typeface="Corbel" panose="020B0503020204020204" pitchFamily="34" charset="0"/>
                          <a:ea typeface="Times New Roman" panose="02020603050405020304" pitchFamily="18" charset="0"/>
                        </a:rPr>
                        <a:t>and counselling services</a:t>
                      </a:r>
                      <a:endParaRPr lang="en-US" sz="2200" dirty="0">
                        <a:effectLst/>
                        <a:latin typeface="Corbel" panose="020B0503020204020204" pitchFamily="34"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200" b="1" dirty="0">
                          <a:effectLst/>
                          <a:latin typeface="Corbel" panose="020B0503020204020204" pitchFamily="34" charset="0"/>
                          <a:ea typeface="Times New Roman" panose="02020603050405020304" pitchFamily="18" charset="0"/>
                        </a:rPr>
                        <a:t>MTP Services at Facility</a:t>
                      </a:r>
                      <a:endParaRPr lang="en-US" sz="2200" dirty="0">
                        <a:effectLst/>
                        <a:latin typeface="Corbel" panose="020B0503020204020204" pitchFamily="34"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200" b="1" dirty="0">
                          <a:solidFill>
                            <a:srgbClr val="FF0000"/>
                          </a:solidFill>
                          <a:effectLst/>
                          <a:latin typeface="Corbel" panose="020B0503020204020204" pitchFamily="34" charset="0"/>
                          <a:ea typeface="Times New Roman" panose="02020603050405020304" pitchFamily="18" charset="0"/>
                        </a:rPr>
                        <a:t>Fixed Day Static </a:t>
                      </a:r>
                      <a:r>
                        <a:rPr lang="en-US" sz="2200" b="1" dirty="0" smtClean="0">
                          <a:solidFill>
                            <a:srgbClr val="FF0000"/>
                          </a:solidFill>
                          <a:effectLst/>
                          <a:latin typeface="Corbel" panose="020B0503020204020204" pitchFamily="34" charset="0"/>
                          <a:ea typeface="Times New Roman" panose="02020603050405020304" pitchFamily="18" charset="0"/>
                        </a:rPr>
                        <a:t>Services</a:t>
                      </a:r>
                    </a:p>
                    <a:p>
                      <a:pPr marL="342900" marR="0" lvl="0" indent="-342900">
                        <a:spcBef>
                          <a:spcPts val="0"/>
                        </a:spcBef>
                        <a:spcAft>
                          <a:spcPts val="0"/>
                        </a:spcAft>
                        <a:buFont typeface="Symbol" panose="05050102010706020507" pitchFamily="18" charset="2"/>
                        <a:buChar char=""/>
                      </a:pPr>
                      <a:r>
                        <a:rPr lang="en-US" sz="2200" b="1" dirty="0" smtClean="0">
                          <a:solidFill>
                            <a:srgbClr val="FF0000"/>
                          </a:solidFill>
                          <a:effectLst/>
                          <a:latin typeface="Corbel" panose="020B0503020204020204" pitchFamily="34" charset="0"/>
                          <a:ea typeface="Times New Roman" panose="02020603050405020304" pitchFamily="18" charset="0"/>
                        </a:rPr>
                        <a:t>FP-LMIS</a:t>
                      </a:r>
                    </a:p>
                  </a:txBody>
                  <a:tcPr marL="68580" marR="68580" marT="0" marB="0"/>
                </a:tc>
                <a:tc>
                  <a:txBody>
                    <a:bodyPr/>
                    <a:lstStyle/>
                    <a:p>
                      <a:pPr marL="342900" marR="0" lvl="0" indent="-342900">
                        <a:spcBef>
                          <a:spcPts val="0"/>
                        </a:spcBef>
                        <a:spcAft>
                          <a:spcPts val="0"/>
                        </a:spcAft>
                        <a:buFont typeface="Symbol" panose="05050102010706020507" pitchFamily="18" charset="2"/>
                        <a:buChar char=""/>
                      </a:pPr>
                      <a:r>
                        <a:rPr lang="en-US" sz="2200" dirty="0" smtClean="0">
                          <a:effectLst/>
                          <a:latin typeface="Corbel" panose="020B0503020204020204" pitchFamily="34" charset="0"/>
                          <a:ea typeface="Times New Roman" panose="02020603050405020304" pitchFamily="18" charset="0"/>
                        </a:rPr>
                        <a:t>Did</a:t>
                      </a:r>
                      <a:r>
                        <a:rPr lang="en-US" sz="2200" baseline="0" dirty="0" smtClean="0">
                          <a:effectLst/>
                          <a:latin typeface="Corbel" panose="020B0503020204020204" pitchFamily="34" charset="0"/>
                          <a:ea typeface="Times New Roman" panose="02020603050405020304" pitchFamily="18" charset="0"/>
                        </a:rPr>
                        <a:t> you receive information </a:t>
                      </a:r>
                      <a:r>
                        <a:rPr lang="en-US" sz="2200" dirty="0" smtClean="0">
                          <a:effectLst/>
                          <a:latin typeface="Corbel" panose="020B0503020204020204" pitchFamily="34" charset="0"/>
                          <a:ea typeface="Times New Roman" panose="02020603050405020304" pitchFamily="18" charset="0"/>
                        </a:rPr>
                        <a:t>related </a:t>
                      </a:r>
                      <a:r>
                        <a:rPr lang="en-US" sz="2200" dirty="0">
                          <a:effectLst/>
                          <a:latin typeface="Corbel" panose="020B0503020204020204" pitchFamily="34" charset="0"/>
                          <a:ea typeface="Times New Roman" panose="02020603050405020304" pitchFamily="18" charset="0"/>
                        </a:rPr>
                        <a:t>to family planning services at the nearest health facility?</a:t>
                      </a:r>
                    </a:p>
                    <a:p>
                      <a:pPr marL="342900" marR="0" lvl="0" indent="-342900">
                        <a:spcBef>
                          <a:spcPts val="0"/>
                        </a:spcBef>
                        <a:spcAft>
                          <a:spcPts val="0"/>
                        </a:spcAft>
                        <a:buFont typeface="Symbol" panose="05050102010706020507" pitchFamily="18" charset="2"/>
                        <a:buChar char=""/>
                      </a:pPr>
                      <a:r>
                        <a:rPr lang="en-US" sz="2200" dirty="0" smtClean="0">
                          <a:solidFill>
                            <a:srgbClr val="FF0000"/>
                          </a:solidFill>
                          <a:effectLst/>
                          <a:latin typeface="Corbel" panose="020B0503020204020204" pitchFamily="34" charset="0"/>
                          <a:ea typeface="Times New Roman" panose="02020603050405020304" pitchFamily="18" charset="0"/>
                        </a:rPr>
                        <a:t>Do </a:t>
                      </a:r>
                      <a:r>
                        <a:rPr lang="en-US" sz="2200" dirty="0">
                          <a:solidFill>
                            <a:srgbClr val="FF0000"/>
                          </a:solidFill>
                          <a:effectLst/>
                          <a:latin typeface="Corbel" panose="020B0503020204020204" pitchFamily="34" charset="0"/>
                          <a:ea typeface="Times New Roman" panose="02020603050405020304" pitchFamily="18" charset="0"/>
                        </a:rPr>
                        <a:t>you know about family planning </a:t>
                      </a:r>
                      <a:r>
                        <a:rPr lang="en-US" sz="2200" dirty="0" smtClean="0">
                          <a:solidFill>
                            <a:srgbClr val="FF0000"/>
                          </a:solidFill>
                          <a:effectLst/>
                          <a:latin typeface="Corbel" panose="020B0503020204020204" pitchFamily="34" charset="0"/>
                          <a:ea typeface="Times New Roman" panose="02020603050405020304" pitchFamily="18" charset="0"/>
                        </a:rPr>
                        <a:t>FDS </a:t>
                      </a:r>
                      <a:r>
                        <a:rPr lang="en-US" sz="2200" dirty="0">
                          <a:solidFill>
                            <a:srgbClr val="FF0000"/>
                          </a:solidFill>
                          <a:effectLst/>
                          <a:latin typeface="Corbel" panose="020B0503020204020204" pitchFamily="34" charset="0"/>
                          <a:ea typeface="Times New Roman" panose="02020603050405020304" pitchFamily="18" charset="0"/>
                        </a:rPr>
                        <a:t>organized at nearest health facility</a:t>
                      </a:r>
                      <a:r>
                        <a:rPr lang="en-US" sz="2200" dirty="0" smtClean="0">
                          <a:solidFill>
                            <a:srgbClr val="FF0000"/>
                          </a:solidFill>
                          <a:effectLst/>
                          <a:latin typeface="Corbel" panose="020B0503020204020204" pitchFamily="34" charset="0"/>
                          <a:ea typeface="Times New Roman" panose="02020603050405020304" pitchFamily="18" charset="0"/>
                        </a:rPr>
                        <a:t>?</a:t>
                      </a:r>
                      <a:endParaRPr lang="en-US" sz="2200" dirty="0">
                        <a:solidFill>
                          <a:srgbClr val="FF0000"/>
                        </a:solidFill>
                        <a:effectLst/>
                        <a:latin typeface="Corbel" panose="020B0503020204020204" pitchFamily="34" charset="0"/>
                        <a:ea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IN" sz="2200" b="1" dirty="0">
                          <a:effectLst/>
                          <a:latin typeface="Corbel" panose="020B0503020204020204" pitchFamily="34" charset="0"/>
                          <a:ea typeface="Calibri" panose="020F0502020204030204" pitchFamily="34" charset="0"/>
                          <a:cs typeface="Mangal" panose="02040503050203030202" pitchFamily="18" charset="0"/>
                        </a:rPr>
                        <a:t> </a:t>
                      </a:r>
                      <a:endParaRPr lang="en-US" sz="2200" dirty="0">
                        <a:effectLst/>
                        <a:latin typeface="Corbel" panose="020B0503020204020204" pitchFamily="34" charset="0"/>
                        <a:ea typeface="Calibri" panose="020F0502020204030204" pitchFamily="34" charset="0"/>
                        <a:cs typeface="Mangal" panose="02040503050203030202" pitchFamily="18" charset="0"/>
                      </a:endParaRPr>
                    </a:p>
                    <a:p>
                      <a:pPr marL="0" marR="0" algn="ctr">
                        <a:lnSpc>
                          <a:spcPct val="107000"/>
                        </a:lnSpc>
                        <a:spcBef>
                          <a:spcPts val="0"/>
                        </a:spcBef>
                        <a:spcAft>
                          <a:spcPts val="0"/>
                        </a:spcAft>
                      </a:pPr>
                      <a:r>
                        <a:rPr lang="en-IN" sz="2200" b="1" u="sng" dirty="0">
                          <a:solidFill>
                            <a:srgbClr val="0563C1"/>
                          </a:solidFill>
                          <a:effectLst/>
                          <a:latin typeface="Corbel" panose="020B0503020204020204" pitchFamily="34" charset="0"/>
                          <a:ea typeface="Calibri" panose="020F0502020204030204" pitchFamily="34" charset="0"/>
                          <a:cs typeface="Mangal" panose="02040503050203030202" pitchFamily="18" charset="0"/>
                          <a:hlinkClick r:id="rId2"/>
                        </a:rPr>
                        <a:t>Refer to RMNCH+A Check List</a:t>
                      </a:r>
                      <a:endParaRPr lang="en-US" sz="2200" dirty="0">
                        <a:effectLst/>
                        <a:latin typeface="Corbel" panose="020B0503020204020204" pitchFamily="34" charset="0"/>
                        <a:ea typeface="Calibri" panose="020F0502020204030204" pitchFamily="34" charset="0"/>
                        <a:cs typeface="Mangal" panose="02040503050203030202" pitchFamily="18" charset="0"/>
                      </a:endParaRPr>
                    </a:p>
                    <a:p>
                      <a:pPr marL="0" marR="0">
                        <a:lnSpc>
                          <a:spcPct val="107000"/>
                        </a:lnSpc>
                        <a:spcBef>
                          <a:spcPts val="0"/>
                        </a:spcBef>
                        <a:spcAft>
                          <a:spcPts val="0"/>
                        </a:spcAft>
                      </a:pPr>
                      <a:r>
                        <a:rPr lang="en-IN" sz="2200" dirty="0">
                          <a:effectLst/>
                          <a:latin typeface="Corbel" panose="020B0503020204020204" pitchFamily="34" charset="0"/>
                          <a:ea typeface="Calibri" panose="020F0502020204030204" pitchFamily="34" charset="0"/>
                          <a:cs typeface="Mangal" panose="02040503050203030202" pitchFamily="18" charset="0"/>
                        </a:rPr>
                        <a:t> </a:t>
                      </a:r>
                      <a:endParaRPr lang="en-US" sz="2200" dirty="0">
                        <a:effectLst/>
                        <a:latin typeface="Corbel" panose="020B0503020204020204" pitchFamily="34"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val="10001"/>
                  </a:ext>
                </a:extLst>
              </a:tr>
              <a:tr h="431806">
                <a:tc>
                  <a:txBody>
                    <a:bodyPr/>
                    <a:lstStyle/>
                    <a:p>
                      <a:pPr marL="0" marR="0" algn="ctr">
                        <a:lnSpc>
                          <a:spcPct val="107000"/>
                        </a:lnSpc>
                        <a:spcBef>
                          <a:spcPts val="0"/>
                        </a:spcBef>
                        <a:spcAft>
                          <a:spcPts val="0"/>
                        </a:spcAft>
                      </a:pPr>
                      <a:r>
                        <a:rPr lang="en-IN" sz="2200">
                          <a:effectLst/>
                          <a:latin typeface="Corbel" panose="020B0503020204020204" pitchFamily="34" charset="0"/>
                          <a:ea typeface="Calibri" panose="020F0502020204030204" pitchFamily="34" charset="0"/>
                          <a:cs typeface="Mangal" panose="02040503050203030202" pitchFamily="18" charset="0"/>
                        </a:rPr>
                        <a:t>Transportation Facility</a:t>
                      </a:r>
                      <a:endParaRPr lang="en-US" sz="2200">
                        <a:effectLst/>
                        <a:latin typeface="Corbel" panose="020B0503020204020204" pitchFamily="34" charset="0"/>
                        <a:ea typeface="Calibri" panose="020F0502020204030204" pitchFamily="34" charset="0"/>
                        <a:cs typeface="Mangal" panose="02040503050203030202" pitchFamily="18" charset="0"/>
                      </a:endParaRPr>
                    </a:p>
                  </a:txBody>
                  <a:tcPr marL="68580" marR="68580" marT="0" marB="0"/>
                </a:tc>
                <a:tc>
                  <a:txBody>
                    <a:bodyPr/>
                    <a:lstStyle/>
                    <a:p>
                      <a:pPr marL="342900" marR="0" lvl="0" indent="-342900">
                        <a:spcBef>
                          <a:spcPts val="0"/>
                        </a:spcBef>
                        <a:spcAft>
                          <a:spcPts val="0"/>
                        </a:spcAft>
                        <a:buFont typeface="Symbol" panose="05050102010706020507" pitchFamily="18" charset="2"/>
                        <a:buChar char=""/>
                      </a:pPr>
                      <a:r>
                        <a:rPr lang="en-US" sz="2200" b="1" dirty="0">
                          <a:solidFill>
                            <a:srgbClr val="FF0000"/>
                          </a:solidFill>
                          <a:effectLst/>
                          <a:latin typeface="Corbel" panose="020B0503020204020204" pitchFamily="34" charset="0"/>
                          <a:ea typeface="Times New Roman" panose="02020603050405020304" pitchFamily="18" charset="0"/>
                        </a:rPr>
                        <a:t>Accessibility to Health Facility </a:t>
                      </a:r>
                      <a:endParaRPr lang="en-US" sz="2200" dirty="0">
                        <a:solidFill>
                          <a:srgbClr val="FF0000"/>
                        </a:solidFill>
                        <a:effectLst/>
                        <a:latin typeface="Corbel" panose="020B0503020204020204" pitchFamily="34"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200" b="1" dirty="0">
                          <a:effectLst/>
                          <a:latin typeface="Corbel" panose="020B0503020204020204" pitchFamily="34" charset="0"/>
                          <a:ea typeface="Times New Roman" panose="02020603050405020304" pitchFamily="18" charset="0"/>
                        </a:rPr>
                        <a:t>Out of pocket Expenditure/Informal Payment for Transport</a:t>
                      </a:r>
                      <a:endParaRPr lang="en-US" sz="2200" dirty="0">
                        <a:effectLst/>
                        <a:latin typeface="Corbel" panose="020B0503020204020204" pitchFamily="34" charset="0"/>
                        <a:ea typeface="Times New Roman" panose="02020603050405020304" pitchFamily="18" charset="0"/>
                      </a:endParaRPr>
                    </a:p>
                  </a:txBody>
                  <a:tcPr marL="68580" marR="68580" marT="0" marB="0"/>
                </a:tc>
                <a:tc>
                  <a:txBody>
                    <a:bodyPr/>
                    <a:lstStyle/>
                    <a:p>
                      <a:pPr marL="342900" marR="0" lvl="0" indent="-342900">
                        <a:spcBef>
                          <a:spcPts val="0"/>
                        </a:spcBef>
                        <a:spcAft>
                          <a:spcPts val="0"/>
                        </a:spcAft>
                        <a:buFont typeface="Symbol" panose="05050102010706020507" pitchFamily="18" charset="2"/>
                        <a:buChar char=""/>
                      </a:pPr>
                      <a:r>
                        <a:rPr lang="en-US" sz="2200" dirty="0">
                          <a:solidFill>
                            <a:srgbClr val="FF0000"/>
                          </a:solidFill>
                          <a:effectLst/>
                          <a:latin typeface="Corbel" panose="020B0503020204020204" pitchFamily="34" charset="0"/>
                          <a:ea typeface="Times New Roman" panose="02020603050405020304" pitchFamily="18" charset="0"/>
                        </a:rPr>
                        <a:t>Are you aware about any transport facilities provided to you free of </a:t>
                      </a:r>
                      <a:r>
                        <a:rPr lang="en-US" sz="2200" dirty="0" smtClean="0">
                          <a:solidFill>
                            <a:srgbClr val="FF0000"/>
                          </a:solidFill>
                          <a:effectLst/>
                          <a:latin typeface="Corbel" panose="020B0503020204020204" pitchFamily="34" charset="0"/>
                          <a:ea typeface="Times New Roman" panose="02020603050405020304" pitchFamily="18" charset="0"/>
                        </a:rPr>
                        <a:t>charge </a:t>
                      </a:r>
                      <a:r>
                        <a:rPr lang="en-US" sz="2200" dirty="0">
                          <a:solidFill>
                            <a:srgbClr val="FF0000"/>
                          </a:solidFill>
                          <a:effectLst/>
                          <a:latin typeface="Corbel" panose="020B0503020204020204" pitchFamily="34" charset="0"/>
                          <a:ea typeface="Times New Roman" panose="02020603050405020304" pitchFamily="18" charset="0"/>
                        </a:rPr>
                        <a:t>by Government </a:t>
                      </a:r>
                      <a:r>
                        <a:rPr lang="en-US" sz="2200" dirty="0">
                          <a:effectLst/>
                          <a:latin typeface="Corbel" panose="020B0503020204020204" pitchFamily="34" charset="0"/>
                          <a:ea typeface="Times New Roman" panose="02020603050405020304" pitchFamily="18" charset="0"/>
                        </a:rPr>
                        <a:t>for MTP/Abortion/Family Planning </a:t>
                      </a:r>
                      <a:r>
                        <a:rPr lang="en-US" sz="2200" dirty="0" smtClean="0">
                          <a:effectLst/>
                          <a:latin typeface="Corbel" panose="020B0503020204020204" pitchFamily="34" charset="0"/>
                          <a:ea typeface="Times New Roman" panose="02020603050405020304" pitchFamily="18" charset="0"/>
                        </a:rPr>
                        <a:t>Services</a:t>
                      </a:r>
                      <a:endParaRPr lang="en-US" sz="2200" dirty="0">
                        <a:effectLst/>
                        <a:latin typeface="Corbel" panose="020B0503020204020204" pitchFamily="34" charset="0"/>
                        <a:ea typeface="Times New Roman" panose="02020603050405020304" pitchFamily="18" charset="0"/>
                      </a:endParaRPr>
                    </a:p>
                  </a:txBody>
                  <a:tcPr marL="68580" marR="68580" marT="0" marB="0"/>
                </a:tc>
                <a:tc>
                  <a:txBody>
                    <a:bodyPr/>
                    <a:lstStyle/>
                    <a:p>
                      <a:pPr marL="342900" marR="0" lvl="0" indent="-342900">
                        <a:spcBef>
                          <a:spcPts val="0"/>
                        </a:spcBef>
                        <a:spcAft>
                          <a:spcPts val="0"/>
                        </a:spcAft>
                        <a:buFont typeface="Symbol" panose="05050102010706020507" pitchFamily="18" charset="2"/>
                        <a:buChar char=""/>
                      </a:pPr>
                      <a:r>
                        <a:rPr lang="en-IN" sz="2200" dirty="0">
                          <a:solidFill>
                            <a:srgbClr val="FF0000"/>
                          </a:solidFill>
                          <a:effectLst/>
                          <a:latin typeface="Corbel" panose="020B0503020204020204" pitchFamily="34" charset="0"/>
                          <a:ea typeface="Times New Roman" panose="02020603050405020304" pitchFamily="18" charset="0"/>
                        </a:rPr>
                        <a:t>No. of women </a:t>
                      </a:r>
                      <a:r>
                        <a:rPr lang="en-IN" sz="2200" dirty="0" smtClean="0">
                          <a:solidFill>
                            <a:srgbClr val="FF0000"/>
                          </a:solidFill>
                          <a:effectLst/>
                          <a:latin typeface="Corbel" panose="020B0503020204020204" pitchFamily="34" charset="0"/>
                          <a:ea typeface="Times New Roman" panose="02020603050405020304" pitchFamily="18" charset="0"/>
                        </a:rPr>
                        <a:t>provided free transportation</a:t>
                      </a:r>
                      <a:r>
                        <a:rPr lang="en-IN" sz="2200" dirty="0">
                          <a:solidFill>
                            <a:srgbClr val="FF0000"/>
                          </a:solidFill>
                          <a:effectLst/>
                          <a:latin typeface="Corbel" panose="020B0503020204020204" pitchFamily="34" charset="0"/>
                          <a:ea typeface="Calibri" panose="020F0502020204030204" pitchFamily="34" charset="0"/>
                          <a:cs typeface="Mangal" panose="02040503050203030202" pitchFamily="18" charset="0"/>
                        </a:rPr>
                        <a:t> </a:t>
                      </a:r>
                      <a:endParaRPr lang="en-US" sz="2200" dirty="0">
                        <a:solidFill>
                          <a:srgbClr val="FF0000"/>
                        </a:solidFill>
                        <a:effectLst/>
                        <a:latin typeface="Corbel" panose="020B0503020204020204" pitchFamily="34"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val="10002"/>
                  </a:ext>
                </a:extLst>
              </a:tr>
            </a:tbl>
          </a:graphicData>
        </a:graphic>
      </p:graphicFrame>
      <p:sp>
        <p:nvSpPr>
          <p:cNvPr id="9" name="Rectangle 8"/>
          <p:cNvSpPr/>
          <p:nvPr/>
        </p:nvSpPr>
        <p:spPr>
          <a:xfrm>
            <a:off x="1497710" y="252137"/>
            <a:ext cx="9144000" cy="473077"/>
          </a:xfrm>
          <a:prstGeom prst="rect">
            <a:avLst/>
          </a:prstGeom>
          <a:ln/>
          <a:extLst/>
        </p:spPr>
        <p:style>
          <a:lnRef idx="3">
            <a:schemeClr val="lt1"/>
          </a:lnRef>
          <a:fillRef idx="1">
            <a:schemeClr val="accent3"/>
          </a:fillRef>
          <a:effectRef idx="1">
            <a:schemeClr val="accent3"/>
          </a:effectRef>
          <a:fontRef idx="minor">
            <a:schemeClr val="lt1"/>
          </a:fontRef>
        </p:style>
        <p:txBody>
          <a:bodyPr vert="horz" lIns="91440" tIns="45720" rIns="91440" bIns="45720" rtlCol="0" anchor="ctr">
            <a:noAutofit/>
          </a:bodyPr>
          <a:lstStyle/>
          <a:p>
            <a:pPr marL="0" marR="0" lvl="0" indent="0" algn="ctr" defTabSz="914400" eaLnBrk="1" fontAlgn="auto" latinLnBrk="0" hangingPunct="1">
              <a:lnSpc>
                <a:spcPct val="90000"/>
              </a:lnSpc>
              <a:spcBef>
                <a:spcPct val="0"/>
              </a:spcBef>
              <a:spcAft>
                <a:spcPts val="0"/>
              </a:spcAft>
              <a:buClrTx/>
              <a:buSzTx/>
              <a:buFontTx/>
              <a:buNone/>
              <a:tabLst/>
              <a:defRPr/>
            </a:pPr>
            <a:r>
              <a:rPr kumimoji="0" lang="en-US" sz="2800" b="1" i="0" u="none" strike="noStrike" kern="0" cap="none" spc="-60" normalizeH="0" baseline="0" noProof="0" dirty="0" smtClean="0">
                <a:ln>
                  <a:noFill/>
                </a:ln>
                <a:solidFill>
                  <a:sysClr val="window" lastClr="FFFFFF"/>
                </a:solidFill>
                <a:effectLst/>
                <a:uLnTx/>
                <a:uFillTx/>
                <a:latin typeface="Corbel"/>
                <a:ea typeface="+mn-ea"/>
                <a:cs typeface="+mn-cs"/>
              </a:rPr>
              <a:t>Key CRM Questions</a:t>
            </a:r>
            <a:r>
              <a:rPr kumimoji="0" lang="en-US" sz="2800" b="1" i="0" u="none" strike="noStrike" kern="0" cap="none" spc="-60" normalizeH="0" noProof="0" dirty="0" smtClean="0">
                <a:ln>
                  <a:noFill/>
                </a:ln>
                <a:solidFill>
                  <a:sysClr val="window" lastClr="FFFFFF"/>
                </a:solidFill>
                <a:effectLst/>
                <a:uLnTx/>
                <a:uFillTx/>
                <a:latin typeface="Corbel"/>
                <a:ea typeface="+mn-ea"/>
                <a:cs typeface="+mn-cs"/>
              </a:rPr>
              <a:t> – Family Planning</a:t>
            </a:r>
            <a:endParaRPr kumimoji="0" lang="en-GB" sz="2800" b="1" i="0" u="none" strike="noStrike" kern="0" cap="none" spc="-60" normalizeH="0" baseline="0" noProof="0" dirty="0">
              <a:ln>
                <a:noFill/>
              </a:ln>
              <a:solidFill>
                <a:sysClr val="window" lastClr="FFFFFF"/>
              </a:solidFill>
              <a:effectLst/>
              <a:uLnTx/>
              <a:uFillTx/>
              <a:latin typeface="Corbel"/>
              <a:ea typeface="+mn-ea"/>
              <a:cs typeface="+mn-cs"/>
            </a:endParaRPr>
          </a:p>
        </p:txBody>
      </p:sp>
    </p:spTree>
    <p:extLst>
      <p:ext uri="{BB962C8B-B14F-4D97-AF65-F5344CB8AC3E}">
        <p14:creationId xmlns:p14="http://schemas.microsoft.com/office/powerpoint/2010/main" val="400143042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3686"/>
            <a:ext cx="11887200" cy="582540"/>
          </a:xfrm>
        </p:spPr>
        <p:style>
          <a:lnRef idx="3">
            <a:schemeClr val="lt1"/>
          </a:lnRef>
          <a:fillRef idx="1">
            <a:schemeClr val="accent3"/>
          </a:fillRef>
          <a:effectRef idx="1">
            <a:schemeClr val="accent3"/>
          </a:effectRef>
          <a:fontRef idx="minor">
            <a:schemeClr val="lt1"/>
          </a:fontRef>
        </p:style>
        <p:txBody>
          <a:bodyPr vert="horz" lIns="91440" tIns="45720" rIns="91440" bIns="45720" rtlCol="0" anchor="ctr">
            <a:noAutofit/>
          </a:bodyPr>
          <a:lstStyle/>
          <a:p>
            <a:pPr algn="ctr"/>
            <a:r>
              <a:rPr lang="en-US" sz="4000" b="1" dirty="0">
                <a:solidFill>
                  <a:schemeClr val="lt1"/>
                </a:solidFill>
                <a:latin typeface="+mn-lt"/>
                <a:ea typeface="+mn-ea"/>
                <a:cs typeface="+mn-cs"/>
              </a:rPr>
              <a:t>Key </a:t>
            </a:r>
            <a:r>
              <a:rPr lang="en-US" sz="4000" b="1" dirty="0" smtClean="0">
                <a:solidFill>
                  <a:schemeClr val="lt1"/>
                </a:solidFill>
                <a:latin typeface="+mn-lt"/>
                <a:ea typeface="+mn-ea"/>
                <a:cs typeface="+mn-cs"/>
              </a:rPr>
              <a:t>Strategies – RMNCH+A</a:t>
            </a:r>
            <a:endParaRPr lang="en-US" sz="4000" b="1" dirty="0">
              <a:solidFill>
                <a:schemeClr val="lt1"/>
              </a:solidFill>
              <a:latin typeface="+mn-lt"/>
              <a:ea typeface="+mn-ea"/>
              <a:cs typeface="+mn-cs"/>
            </a:endParaRPr>
          </a:p>
        </p:txBody>
      </p:sp>
      <p:sp>
        <p:nvSpPr>
          <p:cNvPr id="6" name="Rectangle 5"/>
          <p:cNvSpPr/>
          <p:nvPr/>
        </p:nvSpPr>
        <p:spPr>
          <a:xfrm>
            <a:off x="1" y="1514413"/>
            <a:ext cx="8666923" cy="4401205"/>
          </a:xfrm>
          <a:prstGeom prst="rect">
            <a:avLst/>
          </a:prstGeom>
          <a:ln>
            <a:solidFill>
              <a:schemeClr val="accent3">
                <a:lumMod val="75000"/>
              </a:schemeClr>
            </a:solidFill>
          </a:ln>
        </p:spPr>
        <p:style>
          <a:lnRef idx="2">
            <a:schemeClr val="accent3"/>
          </a:lnRef>
          <a:fillRef idx="1">
            <a:schemeClr val="lt1"/>
          </a:fillRef>
          <a:effectRef idx="0">
            <a:schemeClr val="accent3"/>
          </a:effectRef>
          <a:fontRef idx="minor">
            <a:schemeClr val="dk1"/>
          </a:fontRef>
        </p:style>
        <p:txBody>
          <a:bodyPr wrap="square">
            <a:spAutoFit/>
          </a:bodyPr>
          <a:lstStyle/>
          <a:p>
            <a:pPr algn="just" defTabSz="457200" eaLnBrk="0" fontAlgn="base" hangingPunct="0">
              <a:spcBef>
                <a:spcPct val="0"/>
              </a:spcBef>
              <a:spcAft>
                <a:spcPct val="0"/>
              </a:spcAft>
            </a:pPr>
            <a:r>
              <a:rPr lang="en-IN" sz="2800" b="1" u="sng" dirty="0" smtClean="0">
                <a:solidFill>
                  <a:srgbClr val="C00000"/>
                </a:solidFill>
              </a:rPr>
              <a:t>Maternal Health</a:t>
            </a:r>
          </a:p>
          <a:p>
            <a:pPr marL="342900" indent="-342900" algn="just" defTabSz="457200" eaLnBrk="0" fontAlgn="base" hangingPunct="0">
              <a:spcBef>
                <a:spcPct val="0"/>
              </a:spcBef>
              <a:spcAft>
                <a:spcPct val="0"/>
              </a:spcAft>
              <a:buFont typeface="Arial" panose="020B0604020202020204" pitchFamily="34" charset="0"/>
              <a:buChar char="•"/>
            </a:pPr>
            <a:r>
              <a:rPr lang="en-IN" sz="2800" b="1" dirty="0" smtClean="0">
                <a:solidFill>
                  <a:schemeClr val="tx1"/>
                </a:solidFill>
              </a:rPr>
              <a:t>Early registration of pregnancy, ANC services including 4 ANCs</a:t>
            </a:r>
            <a:r>
              <a:rPr lang="en-IN" sz="2800" b="1" dirty="0" smtClean="0">
                <a:solidFill>
                  <a:srgbClr val="C00000"/>
                </a:solidFill>
              </a:rPr>
              <a:t> </a:t>
            </a:r>
            <a:r>
              <a:rPr lang="en-IN" sz="2800" b="1" dirty="0" smtClean="0">
                <a:solidFill>
                  <a:schemeClr val="tx1"/>
                </a:solidFill>
              </a:rPr>
              <a:t>&amp; detection and follow-up of high risk cases using MCTS/ RCH portal</a:t>
            </a:r>
          </a:p>
          <a:p>
            <a:pPr marL="342900" indent="-342900" algn="just" defTabSz="457200" eaLnBrk="0" fontAlgn="base" hangingPunct="0">
              <a:spcBef>
                <a:spcPct val="0"/>
              </a:spcBef>
              <a:spcAft>
                <a:spcPct val="0"/>
              </a:spcAft>
              <a:buFont typeface="Arial" panose="020B0604020202020204" pitchFamily="34" charset="0"/>
              <a:buChar char="•"/>
            </a:pPr>
            <a:r>
              <a:rPr lang="en-IN" sz="2800" b="1" dirty="0" smtClean="0">
                <a:solidFill>
                  <a:schemeClr val="tx1"/>
                </a:solidFill>
              </a:rPr>
              <a:t>Encouraging institutional deliveries, improving access by setting up delivery points &amp; FRUs </a:t>
            </a:r>
            <a:endParaRPr lang="en-US" sz="2800" b="1" dirty="0" smtClean="0">
              <a:solidFill>
                <a:srgbClr val="C00000"/>
              </a:solidFill>
            </a:endParaRPr>
          </a:p>
          <a:p>
            <a:pPr marL="342900" indent="-342900" algn="just" defTabSz="457200" eaLnBrk="0" fontAlgn="base" hangingPunct="0">
              <a:spcBef>
                <a:spcPct val="0"/>
              </a:spcBef>
              <a:spcAft>
                <a:spcPct val="0"/>
              </a:spcAft>
              <a:buFont typeface="Arial" panose="020B0604020202020204" pitchFamily="34" charset="0"/>
              <a:buChar char="•"/>
            </a:pPr>
            <a:r>
              <a:rPr lang="en-US" sz="2800" b="1" dirty="0" smtClean="0">
                <a:solidFill>
                  <a:prstClr val="black"/>
                </a:solidFill>
              </a:rPr>
              <a:t>Capacity Building of HR</a:t>
            </a:r>
            <a:endParaRPr lang="en-US" sz="2800" b="1" dirty="0" smtClean="0">
              <a:solidFill>
                <a:srgbClr val="C00000"/>
              </a:solidFill>
            </a:endParaRPr>
          </a:p>
          <a:p>
            <a:pPr marL="342900" indent="-342900" algn="just" defTabSz="457200" eaLnBrk="0" fontAlgn="base" hangingPunct="0">
              <a:spcBef>
                <a:spcPct val="0"/>
              </a:spcBef>
              <a:spcAft>
                <a:spcPct val="0"/>
              </a:spcAft>
              <a:buFont typeface="Arial" panose="020B0604020202020204" pitchFamily="34" charset="0"/>
              <a:buChar char="•"/>
            </a:pPr>
            <a:r>
              <a:rPr lang="en-US" sz="2800" b="1" dirty="0" smtClean="0">
                <a:solidFill>
                  <a:prstClr val="black"/>
                </a:solidFill>
              </a:rPr>
              <a:t>Maternal Death Surveillance &amp; Response  </a:t>
            </a:r>
          </a:p>
          <a:p>
            <a:pPr marL="342900" indent="-342900" algn="just" defTabSz="457200" eaLnBrk="0" fontAlgn="base" hangingPunct="0">
              <a:spcBef>
                <a:spcPct val="0"/>
              </a:spcBef>
              <a:spcAft>
                <a:spcPct val="0"/>
              </a:spcAft>
              <a:buFont typeface="Arial" panose="020B0604020202020204" pitchFamily="34" charset="0"/>
              <a:buChar char="•"/>
            </a:pPr>
            <a:r>
              <a:rPr lang="en-US" sz="2800" b="1" dirty="0" smtClean="0">
                <a:solidFill>
                  <a:prstClr val="black"/>
                </a:solidFill>
              </a:rPr>
              <a:t>Comprehensive Abortion Care</a:t>
            </a:r>
          </a:p>
          <a:p>
            <a:pPr marL="342900" indent="-342900" algn="just" defTabSz="457200" eaLnBrk="0" fontAlgn="base" hangingPunct="0">
              <a:spcBef>
                <a:spcPct val="0"/>
              </a:spcBef>
              <a:spcAft>
                <a:spcPct val="0"/>
              </a:spcAft>
              <a:buFont typeface="Arial" panose="020B0604020202020204" pitchFamily="34" charset="0"/>
              <a:buChar char="•"/>
            </a:pPr>
            <a:r>
              <a:rPr lang="en-US" sz="2800" b="1" dirty="0" smtClean="0">
                <a:solidFill>
                  <a:prstClr val="black"/>
                </a:solidFill>
              </a:rPr>
              <a:t>Maternal &amp; Child Health Wings</a:t>
            </a:r>
            <a:endParaRPr lang="en-IN" sz="2800" b="1" dirty="0" smtClean="0">
              <a:solidFill>
                <a:srgbClr val="C00000"/>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5216" y="1073426"/>
            <a:ext cx="3246784" cy="2341142"/>
          </a:xfrm>
          <a:prstGeom prst="rect">
            <a:avLst/>
          </a:prstGeom>
          <a:ln>
            <a:noFill/>
          </a:ln>
          <a:effectLst>
            <a:outerShdw blurRad="292100" dist="139700" dir="2700000" algn="tl" rotWithShape="0">
              <a:srgbClr val="333333">
                <a:alpha val="65000"/>
              </a:srgbClr>
            </a:outerShdw>
          </a:effectLst>
        </p:spPr>
      </p:pic>
      <p:pic>
        <p:nvPicPr>
          <p:cNvPr id="8" name="Picture 7" descr="K:\DCIM\111___11\IMG_2070.JPG"/>
          <p:cNvPicPr>
            <a:picLocks noChangeAspect="1" noChangeArrowheads="1"/>
          </p:cNvPicPr>
          <p:nvPr/>
        </p:nvPicPr>
        <p:blipFill>
          <a:blip r:embed="rId4"/>
          <a:srcRect/>
          <a:stretch>
            <a:fillRect/>
          </a:stretch>
        </p:blipFill>
        <p:spPr bwMode="auto">
          <a:xfrm>
            <a:off x="9004853" y="3913007"/>
            <a:ext cx="3134139" cy="228740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076078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txBox="1">
            <a:spLocks/>
          </p:cNvSpPr>
          <p:nvPr/>
        </p:nvSpPr>
        <p:spPr>
          <a:xfrm>
            <a:off x="0" y="1299637"/>
            <a:ext cx="9869213" cy="2215991"/>
          </a:xfrm>
          <a:prstGeom prst="rect">
            <a:avLst/>
          </a:prstGeom>
          <a:ln w="38100" cap="flat" cmpd="sng" algn="ctr">
            <a:noFill/>
            <a:prstDash val="solid"/>
          </a:ln>
        </p:spPr>
        <p:style>
          <a:lnRef idx="2">
            <a:schemeClr val="accent2"/>
          </a:lnRef>
          <a:fillRef idx="1">
            <a:schemeClr val="lt1"/>
          </a:fillRef>
          <a:effectRef idx="0">
            <a:schemeClr val="accent2"/>
          </a:effectRef>
          <a:fontRef idx="minor">
            <a:schemeClr val="dk1"/>
          </a:fontRef>
        </p:style>
        <p:txBody>
          <a:bodyPr wrap="square">
            <a:spAutoFit/>
          </a:bodyPr>
          <a:lstStyle/>
          <a:p>
            <a:pPr marL="114300" algn="just">
              <a:spcBef>
                <a:spcPts val="600"/>
              </a:spcBef>
              <a:buClr>
                <a:srgbClr val="418AB3"/>
              </a:buClr>
              <a:buSzPct val="76000"/>
              <a:defRPr/>
            </a:pPr>
            <a:r>
              <a:rPr lang="en-US" sz="2800" b="1" dirty="0" smtClean="0">
                <a:solidFill>
                  <a:srgbClr val="000000"/>
                </a:solidFill>
                <a:cs typeface="Times New Roman" pitchFamily="18" charset="0"/>
              </a:rPr>
              <a:t>Pradhan </a:t>
            </a:r>
            <a:r>
              <a:rPr lang="en-US" sz="2800" b="1" dirty="0">
                <a:solidFill>
                  <a:srgbClr val="000000"/>
                </a:solidFill>
                <a:cs typeface="Times New Roman" pitchFamily="18" charset="0"/>
              </a:rPr>
              <a:t>Mantri Surakshit </a:t>
            </a:r>
            <a:r>
              <a:rPr lang="en-US" sz="2800" b="1" dirty="0" err="1">
                <a:solidFill>
                  <a:srgbClr val="000000"/>
                </a:solidFill>
                <a:cs typeface="Times New Roman" pitchFamily="18" charset="0"/>
              </a:rPr>
              <a:t>Matritva</a:t>
            </a:r>
            <a:r>
              <a:rPr lang="en-US" sz="2800" b="1" dirty="0">
                <a:solidFill>
                  <a:srgbClr val="000000"/>
                </a:solidFill>
                <a:cs typeface="Times New Roman" pitchFamily="18" charset="0"/>
              </a:rPr>
              <a:t> </a:t>
            </a:r>
            <a:r>
              <a:rPr lang="en-US" sz="2800" b="1" dirty="0" err="1" smtClean="0">
                <a:solidFill>
                  <a:srgbClr val="000000"/>
                </a:solidFill>
                <a:cs typeface="Times New Roman" pitchFamily="18" charset="0"/>
              </a:rPr>
              <a:t>Abhiyaan</a:t>
            </a:r>
            <a:r>
              <a:rPr lang="en-US" sz="2800" b="1" dirty="0" smtClean="0">
                <a:solidFill>
                  <a:srgbClr val="000000"/>
                </a:solidFill>
                <a:cs typeface="Times New Roman" pitchFamily="18" charset="0"/>
              </a:rPr>
              <a:t> </a:t>
            </a:r>
            <a:r>
              <a:rPr lang="en-US" sz="2800" b="1" dirty="0">
                <a:solidFill>
                  <a:srgbClr val="000000"/>
                </a:solidFill>
                <a:cs typeface="Times New Roman" pitchFamily="18" charset="0"/>
              </a:rPr>
              <a:t>(</a:t>
            </a:r>
            <a:r>
              <a:rPr lang="en-US" sz="2800" b="1" dirty="0" smtClean="0">
                <a:solidFill>
                  <a:srgbClr val="000000"/>
                </a:solidFill>
                <a:cs typeface="Times New Roman" pitchFamily="18" charset="0"/>
              </a:rPr>
              <a:t>PMSMA) </a:t>
            </a:r>
            <a:endParaRPr lang="en-US" sz="2800" dirty="0" smtClean="0">
              <a:solidFill>
                <a:srgbClr val="000000"/>
              </a:solidFill>
              <a:cs typeface="Times New Roman" pitchFamily="18" charset="0"/>
            </a:endParaRPr>
          </a:p>
          <a:p>
            <a:pPr marL="571500" indent="-457200" algn="just">
              <a:spcBef>
                <a:spcPts val="600"/>
              </a:spcBef>
              <a:buClr>
                <a:srgbClr val="418AB3"/>
              </a:buClr>
              <a:buSzPct val="76000"/>
              <a:buFont typeface="Arial" panose="020B0604020202020204" pitchFamily="34" charset="0"/>
              <a:buChar char="•"/>
              <a:defRPr/>
            </a:pPr>
            <a:r>
              <a:rPr lang="en-US" sz="2800" dirty="0">
                <a:solidFill>
                  <a:srgbClr val="000000"/>
                </a:solidFill>
                <a:cs typeface="Times New Roman" pitchFamily="18" charset="0"/>
              </a:rPr>
              <a:t>S</a:t>
            </a:r>
            <a:r>
              <a:rPr lang="en-US" sz="2400" dirty="0" smtClean="0">
                <a:solidFill>
                  <a:srgbClr val="000000"/>
                </a:solidFill>
                <a:cs typeface="Times New Roman" pitchFamily="18" charset="0"/>
              </a:rPr>
              <a:t>pecial </a:t>
            </a:r>
            <a:r>
              <a:rPr lang="en-US" sz="2400" dirty="0">
                <a:solidFill>
                  <a:srgbClr val="000000"/>
                </a:solidFill>
                <a:cs typeface="Times New Roman" pitchFamily="18" charset="0"/>
              </a:rPr>
              <a:t>ANC checkups </a:t>
            </a:r>
            <a:r>
              <a:rPr lang="en-US" sz="2400" dirty="0" smtClean="0">
                <a:solidFill>
                  <a:srgbClr val="000000"/>
                </a:solidFill>
                <a:cs typeface="Times New Roman" pitchFamily="18" charset="0"/>
              </a:rPr>
              <a:t>for pregnant </a:t>
            </a:r>
            <a:r>
              <a:rPr lang="en-US" sz="2400" dirty="0">
                <a:solidFill>
                  <a:srgbClr val="000000"/>
                </a:solidFill>
                <a:cs typeface="Times New Roman" pitchFamily="18" charset="0"/>
              </a:rPr>
              <a:t>women (in 2nd / 3rd Trimester) on 9th of every </a:t>
            </a:r>
            <a:r>
              <a:rPr lang="en-US" sz="2400" dirty="0" smtClean="0">
                <a:solidFill>
                  <a:srgbClr val="000000"/>
                </a:solidFill>
                <a:cs typeface="Times New Roman" pitchFamily="18" charset="0"/>
              </a:rPr>
              <a:t>month by a specialist/ doctor for comprehensive and quality services</a:t>
            </a:r>
          </a:p>
          <a:p>
            <a:pPr marL="571500" indent="-457200" algn="just">
              <a:spcBef>
                <a:spcPts val="600"/>
              </a:spcBef>
              <a:buClr>
                <a:srgbClr val="418AB3"/>
              </a:buClr>
              <a:buSzPct val="76000"/>
              <a:buFont typeface="Arial" panose="020B0604020202020204" pitchFamily="34" charset="0"/>
              <a:buChar char="•"/>
              <a:defRPr/>
            </a:pPr>
            <a:r>
              <a:rPr lang="en-US" sz="2400" dirty="0" smtClean="0">
                <a:solidFill>
                  <a:srgbClr val="000000"/>
                </a:solidFill>
                <a:cs typeface="Times New Roman" pitchFamily="18" charset="0"/>
              </a:rPr>
              <a:t>Both public and private sector doctors involved</a:t>
            </a:r>
          </a:p>
        </p:txBody>
      </p:sp>
      <p:pic>
        <p:nvPicPr>
          <p:cNvPr id="6" name="Picture 5" descr="https://pbs.twimg.com/media/CwZhveGUQAAJxCO.jpg"/>
          <p:cNvPicPr>
            <a:picLocks noChangeAspect="1" noChangeArrowheads="1"/>
          </p:cNvPicPr>
          <p:nvPr/>
        </p:nvPicPr>
        <p:blipFill>
          <a:blip r:embed="rId2">
            <a:extLst>
              <a:ext uri="{28A0092B-C50C-407E-A947-70E740481C1C}">
                <a14:useLocalDpi xmlns:a14="http://schemas.microsoft.com/office/drawing/2010/main" val="0"/>
              </a:ext>
            </a:extLst>
          </a:blip>
          <a:srcRect l="62654" t="30969" r="20003" b="43500"/>
          <a:stretch>
            <a:fillRect/>
          </a:stretch>
        </p:blipFill>
        <p:spPr bwMode="auto">
          <a:xfrm>
            <a:off x="10138892" y="1606443"/>
            <a:ext cx="1774522" cy="1821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Rectangle 8"/>
          <p:cNvSpPr/>
          <p:nvPr/>
        </p:nvSpPr>
        <p:spPr>
          <a:xfrm>
            <a:off x="1166635" y="220606"/>
            <a:ext cx="9144000" cy="862617"/>
          </a:xfrm>
          <a:prstGeom prst="rect">
            <a:avLst/>
          </a:prstGeom>
          <a:ln/>
          <a:extLst/>
        </p:spPr>
        <p:style>
          <a:lnRef idx="3">
            <a:schemeClr val="lt1"/>
          </a:lnRef>
          <a:fillRef idx="1">
            <a:schemeClr val="accent3"/>
          </a:fillRef>
          <a:effectRef idx="1">
            <a:schemeClr val="accent3"/>
          </a:effectRef>
          <a:fontRef idx="minor">
            <a:schemeClr val="lt1"/>
          </a:fontRef>
        </p:style>
        <p:txBody>
          <a:bodyPr vert="horz" lIns="91440" tIns="45720" rIns="91440" bIns="45720" rtlCol="0" anchor="ctr">
            <a:noAutofit/>
          </a:bodyPr>
          <a:lstStyle/>
          <a:p>
            <a:pPr marL="0" marR="0" lvl="0" indent="0" algn="ctr" defTabSz="914400" eaLnBrk="1" fontAlgn="auto" latinLnBrk="0" hangingPunct="1">
              <a:lnSpc>
                <a:spcPct val="90000"/>
              </a:lnSpc>
              <a:spcBef>
                <a:spcPct val="0"/>
              </a:spcBef>
              <a:spcAft>
                <a:spcPts val="0"/>
              </a:spcAft>
              <a:buClrTx/>
              <a:buSzTx/>
              <a:buFontTx/>
              <a:buNone/>
              <a:tabLst/>
              <a:defRPr/>
            </a:pPr>
            <a:r>
              <a:rPr kumimoji="0" lang="en-US" sz="3600" b="1" i="0" u="none" strike="noStrike" kern="0" cap="none" spc="-60" normalizeH="0" baseline="0" noProof="0" dirty="0" smtClean="0">
                <a:ln>
                  <a:noFill/>
                </a:ln>
                <a:solidFill>
                  <a:sysClr val="window" lastClr="FFFFFF"/>
                </a:solidFill>
                <a:effectLst/>
                <a:uLnTx/>
                <a:uFillTx/>
                <a:latin typeface="Corbel"/>
                <a:ea typeface="+mn-ea"/>
                <a:cs typeface="+mn-cs"/>
              </a:rPr>
              <a:t>Recent Initiatives – RMNCH+A</a:t>
            </a:r>
            <a:endParaRPr kumimoji="0" lang="en-GB" sz="3600" b="1" i="0" u="none" strike="noStrike" kern="0" cap="none" spc="-60" normalizeH="0" baseline="0" noProof="0" dirty="0">
              <a:ln>
                <a:noFill/>
              </a:ln>
              <a:solidFill>
                <a:sysClr val="window" lastClr="FFFFFF"/>
              </a:solidFill>
              <a:effectLst/>
              <a:uLnTx/>
              <a:uFillTx/>
              <a:latin typeface="Corbel"/>
              <a:ea typeface="+mn-ea"/>
              <a:cs typeface="+mn-cs"/>
            </a:endParaRPr>
          </a:p>
        </p:txBody>
      </p:sp>
      <p:sp>
        <p:nvSpPr>
          <p:cNvPr id="2" name="Rectangle 1"/>
          <p:cNvSpPr/>
          <p:nvPr/>
        </p:nvSpPr>
        <p:spPr>
          <a:xfrm>
            <a:off x="131377" y="3679392"/>
            <a:ext cx="9296401" cy="523220"/>
          </a:xfrm>
          <a:prstGeom prst="rect">
            <a:avLst/>
          </a:prstGeom>
        </p:spPr>
        <p:txBody>
          <a:bodyPr wrap="square">
            <a:spAutoFit/>
          </a:bodyPr>
          <a:lstStyle/>
          <a:p>
            <a:r>
              <a:rPr lang="en-GB" sz="2800" b="1" i="1" dirty="0" err="1"/>
              <a:t>La</a:t>
            </a:r>
            <a:r>
              <a:rPr lang="en-GB" sz="2800" b="1" i="1" dirty="0" err="1">
                <a:solidFill>
                  <a:srgbClr val="FF0000"/>
                </a:solidFill>
              </a:rPr>
              <a:t>Q</a:t>
            </a:r>
            <a:r>
              <a:rPr lang="en-GB" sz="2800" b="1" i="1" dirty="0" err="1"/>
              <a:t>shya</a:t>
            </a:r>
            <a:r>
              <a:rPr lang="en-GB" sz="2800" b="1" i="1" dirty="0"/>
              <a:t>| </a:t>
            </a:r>
            <a:r>
              <a:rPr lang="hi-IN" sz="2800" b="1" i="1" dirty="0" smtClean="0"/>
              <a:t>लक्ष्य</a:t>
            </a:r>
            <a:r>
              <a:rPr lang="en-IN" sz="2800" i="1" dirty="0"/>
              <a:t> </a:t>
            </a:r>
            <a:r>
              <a:rPr lang="en-IN" sz="2800" i="1" dirty="0" smtClean="0"/>
              <a:t>- </a:t>
            </a:r>
            <a:r>
              <a:rPr lang="en-GB" sz="2800" b="1" i="1" dirty="0" smtClean="0"/>
              <a:t>Labour </a:t>
            </a:r>
            <a:r>
              <a:rPr lang="en-GB" sz="2800" b="1" i="1" dirty="0"/>
              <a:t>Room Quality Improvement </a:t>
            </a:r>
            <a:r>
              <a:rPr lang="en-GB" sz="2800" b="1" i="1" dirty="0" smtClean="0"/>
              <a:t>Initiative</a:t>
            </a:r>
            <a:endParaRPr lang="en-IN" sz="2800" i="1" dirty="0"/>
          </a:p>
        </p:txBody>
      </p:sp>
      <p:sp>
        <p:nvSpPr>
          <p:cNvPr id="3" name="Rectangle 2"/>
          <p:cNvSpPr/>
          <p:nvPr/>
        </p:nvSpPr>
        <p:spPr>
          <a:xfrm>
            <a:off x="131378" y="4366377"/>
            <a:ext cx="8854968" cy="1938992"/>
          </a:xfrm>
          <a:prstGeom prst="rect">
            <a:avLst/>
          </a:prstGeom>
        </p:spPr>
        <p:txBody>
          <a:bodyPr wrap="square">
            <a:spAutoFit/>
          </a:bodyPr>
          <a:lstStyle/>
          <a:p>
            <a:pPr marL="342900" indent="-342900">
              <a:buFont typeface="Arial" panose="020B0604020202020204" pitchFamily="34" charset="0"/>
              <a:buChar char="•"/>
            </a:pPr>
            <a:r>
              <a:rPr lang="en-US" sz="2400" dirty="0"/>
              <a:t>Organization and standardization of </a:t>
            </a:r>
            <a:r>
              <a:rPr lang="en-US" sz="2400" b="1" i="1" dirty="0" err="1"/>
              <a:t>Labour</a:t>
            </a:r>
            <a:r>
              <a:rPr lang="en-US" sz="2400" b="1" i="1" dirty="0"/>
              <a:t> rooms, OTs and Obstetric HDUs/ ICUs </a:t>
            </a:r>
            <a:endParaRPr lang="en-US" sz="2400" b="1" i="1" dirty="0" smtClean="0"/>
          </a:p>
          <a:p>
            <a:pPr marL="342900" indent="-342900">
              <a:buFont typeface="Arial" panose="020B0604020202020204" pitchFamily="34" charset="0"/>
              <a:buChar char="•"/>
            </a:pPr>
            <a:r>
              <a:rPr lang="en-US" sz="2400" dirty="0" smtClean="0"/>
              <a:t>Structured </a:t>
            </a:r>
            <a:r>
              <a:rPr lang="en-US" sz="2400" b="1" i="1" dirty="0"/>
              <a:t>Quality Improvement  efforts/processes </a:t>
            </a:r>
            <a:r>
              <a:rPr lang="en-US" sz="2400" dirty="0"/>
              <a:t>to improve adherence to critical practices around </a:t>
            </a:r>
            <a:r>
              <a:rPr lang="en-US" sz="2400" dirty="0" smtClean="0"/>
              <a:t>childbirth</a:t>
            </a:r>
          </a:p>
          <a:p>
            <a:pPr marL="342900" indent="-342900">
              <a:buFont typeface="Arial" panose="020B0604020202020204" pitchFamily="34" charset="0"/>
              <a:buChar char="•"/>
            </a:pPr>
            <a:r>
              <a:rPr lang="en-US" sz="2400" b="1" i="1" dirty="0"/>
              <a:t>Respectful Maternity Care</a:t>
            </a:r>
            <a:r>
              <a:rPr lang="en-US" sz="2400" dirty="0"/>
              <a:t>” (RMC).</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97127" y="4202612"/>
            <a:ext cx="3316287" cy="23375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012071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FEABA445-0BAC-4C23-A29E-1A3AE62819D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TS104014438</Template>
  <TotalTime>0</TotalTime>
  <Words>2331</Words>
  <Application>Microsoft Office PowerPoint</Application>
  <PresentationFormat>Widescreen</PresentationFormat>
  <Paragraphs>377</Paragraphs>
  <Slides>28</Slides>
  <Notes>7</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28</vt:i4>
      </vt:variant>
    </vt:vector>
  </HeadingPairs>
  <TitlesOfParts>
    <vt:vector size="42" baseType="lpstr">
      <vt:lpstr>MS PGothic</vt:lpstr>
      <vt:lpstr>Arial</vt:lpstr>
      <vt:lpstr>Arial Narrow</vt:lpstr>
      <vt:lpstr>Calibri</vt:lpstr>
      <vt:lpstr>Calibri Light</vt:lpstr>
      <vt:lpstr>Century Gothic</vt:lpstr>
      <vt:lpstr>Corbel</vt:lpstr>
      <vt:lpstr>Courier New</vt:lpstr>
      <vt:lpstr>Mangal</vt:lpstr>
      <vt:lpstr>Symbol</vt:lpstr>
      <vt:lpstr>Times New Roman</vt:lpstr>
      <vt:lpstr>Wingdings 2</vt:lpstr>
      <vt:lpstr>Office Theme</vt:lpstr>
      <vt:lpstr>2_Office Theme</vt:lpstr>
      <vt:lpstr>PowerPoint Presentation</vt:lpstr>
      <vt:lpstr>Current RMNCH+A situation</vt:lpstr>
      <vt:lpstr>PowerPoint Presentation</vt:lpstr>
      <vt:lpstr>Key Strategies – RMNCH+A</vt:lpstr>
      <vt:lpstr>PowerPoint Presentation</vt:lpstr>
      <vt:lpstr>PowerPoint Presentation</vt:lpstr>
      <vt:lpstr>PowerPoint Presentation</vt:lpstr>
      <vt:lpstr>Key Strategies – RMNCH+A</vt:lpstr>
      <vt:lpstr>PowerPoint Presentation</vt:lpstr>
      <vt:lpstr>PowerPoint Presentation</vt:lpstr>
      <vt:lpstr>PowerPoint Presentation</vt:lpstr>
      <vt:lpstr>Key Strategies – RMNCH+A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Rashtriya Kishor Swasthya Karyakram (RKSK) </vt:lpstr>
      <vt:lpstr>Key Strategies– RMNCH+A</vt:lpstr>
      <vt:lpstr>Decline in Sex Ratio and PC&amp;PNDT Act </vt:lpstr>
      <vt:lpstr>IT INITIATIVES</vt:lpstr>
      <vt:lpstr>Key Priority Areas for CRM (R,M,N,C,H,A)</vt:lpstr>
      <vt:lpstr>Key Priority Areas for CRM Contd…</vt:lpstr>
      <vt:lpstr>Remember!!!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2014-12-08T18:01:08Z</dcterms:created>
  <dcterms:modified xsi:type="dcterms:W3CDTF">2018-09-04T02:57:11Z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TC040144389991</vt:lpwstr>
  </property>
</Properties>
</file>